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02" r:id="rId2"/>
    <p:sldMasterId id="2147483686" r:id="rId3"/>
  </p:sldMasterIdLst>
  <p:notesMasterIdLst>
    <p:notesMasterId r:id="rId30"/>
  </p:notesMasterIdLst>
  <p:handoutMasterIdLst>
    <p:handoutMasterId r:id="rId31"/>
  </p:handoutMasterIdLst>
  <p:sldIdLst>
    <p:sldId id="277" r:id="rId4"/>
    <p:sldId id="428" r:id="rId5"/>
    <p:sldId id="411" r:id="rId6"/>
    <p:sldId id="399" r:id="rId7"/>
    <p:sldId id="400" r:id="rId8"/>
    <p:sldId id="408" r:id="rId9"/>
    <p:sldId id="423" r:id="rId10"/>
    <p:sldId id="424" r:id="rId11"/>
    <p:sldId id="425" r:id="rId12"/>
    <p:sldId id="426" r:id="rId13"/>
    <p:sldId id="427" r:id="rId14"/>
    <p:sldId id="402" r:id="rId15"/>
    <p:sldId id="419" r:id="rId16"/>
    <p:sldId id="404" r:id="rId17"/>
    <p:sldId id="412" r:id="rId18"/>
    <p:sldId id="414" r:id="rId19"/>
    <p:sldId id="415" r:id="rId20"/>
    <p:sldId id="416" r:id="rId21"/>
    <p:sldId id="417" r:id="rId22"/>
    <p:sldId id="418" r:id="rId23"/>
    <p:sldId id="420" r:id="rId24"/>
    <p:sldId id="421" r:id="rId25"/>
    <p:sldId id="422" r:id="rId26"/>
    <p:sldId id="405" r:id="rId27"/>
    <p:sldId id="406" r:id="rId28"/>
    <p:sldId id="407"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1" clrIdx="0">
    <p:extLst>
      <p:ext uri="{19B8F6BF-5375-455C-9EA6-DF929625EA0E}">
        <p15:presenceInfo xmlns:p15="http://schemas.microsoft.com/office/powerpoint/2012/main" userId="efda3abb1b3166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74" autoAdjust="0"/>
    <p:restoredTop sz="94660" autoAdjust="0"/>
  </p:normalViewPr>
  <p:slideViewPr>
    <p:cSldViewPr snapToGrid="0">
      <p:cViewPr>
        <p:scale>
          <a:sx n="68" d="100"/>
          <a:sy n="68" d="100"/>
        </p:scale>
        <p:origin x="804" y="-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pPr/>
              <a:t>5/9/2021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pPr/>
              <a:t>‹#›</a:t>
            </a:fld>
            <a:endParaRPr lang="en-US"/>
          </a:p>
        </p:txBody>
      </p:sp>
    </p:spTree>
    <p:extLst>
      <p:ext uri="{BB962C8B-B14F-4D97-AF65-F5344CB8AC3E}">
        <p14:creationId xmlns:p14="http://schemas.microsoft.com/office/powerpoint/2010/main" val="225191961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pPr/>
              <a:t>5/9/2021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pPr/>
              <a:t>‹#›</a:t>
            </a:fld>
            <a:endParaRPr lang="en-US"/>
          </a:p>
        </p:txBody>
      </p:sp>
    </p:spTree>
    <p:extLst>
      <p:ext uri="{BB962C8B-B14F-4D97-AF65-F5344CB8AC3E}">
        <p14:creationId xmlns:p14="http://schemas.microsoft.com/office/powerpoint/2010/main" val="25405558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68353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30204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7090964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22715955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80437814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77217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56200522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595747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394759519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42783594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023021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21804153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a:extLst>
            <a:ext uri="{909E8E84-426E-40dd-AFC4-6F175D3DCCD1}">
              <a14:hiddenFill xmlns="" xmlns:a14="http://schemas.microsoft.com/office/drawing/2010/main">
                <a:solidFill>
                  <a:srgbClr val="FFFFFF"/>
                </a:solidFill>
              </a14:hiddenFill>
            </a:ext>
          </a:extLst>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407940683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014657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extLst>
      <p:ext uri="{BB962C8B-B14F-4D97-AF65-F5344CB8AC3E}">
        <p14:creationId xmlns:p14="http://schemas.microsoft.com/office/powerpoint/2010/main" val="262197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theme" Target="../theme/theme3.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54462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ftr="0" dt="0"/>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www.sciencedirect.com/science/article/pii/S0955395913002387" TargetMode="External"/><Relationship Id="rId2" Type="http://schemas.openxmlformats.org/officeDocument/2006/relationships/hyperlink" Target="https://doi.org/10.1057/dbm.2012.17"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a:extLst>
              <a:ext uri="{FF2B5EF4-FFF2-40B4-BE49-F238E27FC236}">
                <a16:creationId xmlns:a16="http://schemas.microsoft.com/office/drawing/2014/main" id="{0983CA01-DED8-4A8A-82CA-5B1BE1DADB0C}"/>
              </a:ext>
            </a:extLst>
          </p:cNvPr>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37" name="Right Triangle 36">
            <a:extLst>
              <a:ext uri="{FF2B5EF4-FFF2-40B4-BE49-F238E27FC236}">
                <a16:creationId xmlns:a16="http://schemas.microsoft.com/office/drawing/2014/main" id="{0983CA01-DED8-4A8A-82CA-5B1BE1DADB0C}"/>
              </a:ext>
            </a:extLst>
          </p:cNvPr>
          <p:cNvSpPr/>
          <p:nvPr/>
        </p:nvSpPr>
        <p:spPr>
          <a:xfrm flipH="1">
            <a:off x="7045437" y="-111122"/>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i="1" dirty="0">
                <a:solidFill>
                  <a:srgbClr val="000000"/>
                </a:solidFill>
              </a:rPr>
              <a:t>Submitted in the partial fulfillment for the award of the degree of</a:t>
            </a:r>
          </a:p>
          <a:p>
            <a:pPr algn="ctr">
              <a:lnSpc>
                <a:spcPct val="150000"/>
              </a:lnSpc>
            </a:pPr>
            <a:r>
              <a:rPr lang="en-US" sz="2400" b="1" dirty="0">
                <a:solidFill>
                  <a:srgbClr val="000000"/>
                </a:solidFill>
              </a:rPr>
              <a:t>BACHELOR OF ENGINEERING </a:t>
            </a:r>
            <a:endParaRPr lang="en-US" sz="2400" dirty="0">
              <a:solidFill>
                <a:srgbClr val="000000"/>
              </a:solidFill>
            </a:endParaRPr>
          </a:p>
          <a:p>
            <a:pPr algn="ctr">
              <a:lnSpc>
                <a:spcPct val="150000"/>
              </a:lnSpc>
            </a:pPr>
            <a:r>
              <a:rPr lang="en-US" sz="2400" i="1" dirty="0">
                <a:solidFill>
                  <a:srgbClr val="000000"/>
                </a:solidFill>
              </a:rPr>
              <a:t> IN</a:t>
            </a:r>
          </a:p>
          <a:p>
            <a:pPr algn="ctr">
              <a:lnSpc>
                <a:spcPct val="150000"/>
              </a:lnSpc>
            </a:pPr>
            <a:r>
              <a:rPr lang="en-US" sz="2400" b="1" dirty="0">
                <a:solidFill>
                  <a:srgbClr val="000000"/>
                </a:solidFill>
              </a:rPr>
              <a:t>CSE IBM BIG-DATA 1B </a:t>
            </a:r>
            <a:endParaRPr lang="en-US" sz="2400" dirty="0">
              <a:solidFill>
                <a:srgbClr val="000000"/>
              </a:solidFill>
            </a:endParaRP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1359" y="6019560"/>
            <a:ext cx="4928608"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43345" y="6014156"/>
            <a:ext cx="5882609"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itchFamily="18" charset="0"/>
                <a:cs typeface="Times New Roman" pitchFamily="18" charset="0"/>
              </a:rPr>
              <a:t>Department of AIT-CSE</a:t>
            </a:r>
            <a:endParaRPr lang="en-US" sz="1600" dirty="0">
              <a:solidFill>
                <a:srgbClr val="FF0000"/>
              </a:solidFill>
              <a:latin typeface="Times New Roman" pitchFamily="18" charset="0"/>
              <a:cs typeface="Times New Roman" pitchFamily="18" charset="0"/>
            </a:endParaRPr>
          </a:p>
        </p:txBody>
      </p:sp>
      <p:sp>
        <p:nvSpPr>
          <p:cNvPr id="26" name="TextBox 25"/>
          <p:cNvSpPr txBox="1">
            <a:spLocks noChangeArrowheads="1"/>
          </p:cNvSpPr>
          <p:nvPr/>
        </p:nvSpPr>
        <p:spPr bwMode="auto">
          <a:xfrm>
            <a:off x="1657138" y="443068"/>
            <a:ext cx="8477097"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US" sz="3600" b="1" dirty="0">
                <a:latin typeface="Arial Black" pitchFamily="34" charset="0"/>
              </a:rPr>
              <a:t>CUSTOMER SEGMENTATION</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pPr/>
              <a:t>1</a:t>
            </a:fld>
            <a:endParaRPr lang="en-US"/>
          </a:p>
        </p:txBody>
      </p:sp>
      <p:sp>
        <p:nvSpPr>
          <p:cNvPr id="5" name="TextBox 4"/>
          <p:cNvSpPr txBox="1"/>
          <p:nvPr/>
        </p:nvSpPr>
        <p:spPr>
          <a:xfrm>
            <a:off x="1856199" y="4713444"/>
            <a:ext cx="3244645" cy="1631216"/>
          </a:xfrm>
          <a:prstGeom prst="rect">
            <a:avLst/>
          </a:prstGeom>
          <a:noFill/>
        </p:spPr>
        <p:txBody>
          <a:bodyPr wrap="square" rtlCol="0">
            <a:spAutoFit/>
          </a:bodyPr>
          <a:lstStyle/>
          <a:p>
            <a:r>
              <a:rPr lang="en-US" sz="2000" b="1" dirty="0"/>
              <a:t>Submitted by:</a:t>
            </a:r>
          </a:p>
          <a:p>
            <a:r>
              <a:rPr lang="en-US" sz="2000" b="1" dirty="0"/>
              <a:t>Kuber </a:t>
            </a:r>
            <a:r>
              <a:rPr lang="en-IN" sz="2000" b="1" dirty="0"/>
              <a:t>Khandelwal </a:t>
            </a:r>
            <a:endParaRPr lang="en-US" sz="2000" dirty="0"/>
          </a:p>
          <a:p>
            <a:r>
              <a:rPr lang="en-US" sz="2000" dirty="0"/>
              <a:t>19BCS3815</a:t>
            </a:r>
          </a:p>
          <a:p>
            <a:endParaRPr lang="en-US" sz="2000" dirty="0"/>
          </a:p>
          <a:p>
            <a:endParaRPr lang="en-US" sz="2000" dirty="0"/>
          </a:p>
        </p:txBody>
      </p:sp>
      <p:sp>
        <p:nvSpPr>
          <p:cNvPr id="6" name="TextBox 5"/>
          <p:cNvSpPr txBox="1"/>
          <p:nvPr/>
        </p:nvSpPr>
        <p:spPr>
          <a:xfrm>
            <a:off x="7681250" y="4725655"/>
            <a:ext cx="2971326" cy="1015663"/>
          </a:xfrm>
          <a:prstGeom prst="rect">
            <a:avLst/>
          </a:prstGeom>
          <a:noFill/>
        </p:spPr>
        <p:txBody>
          <a:bodyPr wrap="none" rtlCol="0">
            <a:spAutoFit/>
          </a:bodyPr>
          <a:lstStyle/>
          <a:p>
            <a:r>
              <a:rPr lang="en-US" sz="2000" b="1" dirty="0"/>
              <a:t>Under the Supervision of: </a:t>
            </a:r>
            <a:endParaRPr lang="en-US" sz="2000" dirty="0"/>
          </a:p>
          <a:p>
            <a:r>
              <a:rPr lang="en-US" sz="2000" dirty="0"/>
              <a:t>SEEMA BADRA  </a:t>
            </a:r>
          </a:p>
          <a:p>
            <a:endParaRPr lang="en-US" sz="2000" dirty="0"/>
          </a:p>
        </p:txBody>
      </p:sp>
    </p:spTree>
    <p:extLst>
      <p:ext uri="{BB962C8B-B14F-4D97-AF65-F5344CB8AC3E}">
        <p14:creationId xmlns:p14="http://schemas.microsoft.com/office/powerpoint/2010/main" val="456502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E00B7-A024-42F6-A748-DF7A5A06E22F}"/>
              </a:ext>
            </a:extLst>
          </p:cNvPr>
          <p:cNvSpPr>
            <a:spLocks noGrp="1"/>
          </p:cNvSpPr>
          <p:nvPr>
            <p:ph type="title"/>
          </p:nvPr>
        </p:nvSpPr>
        <p:spPr/>
        <p:txBody>
          <a:bodyPr/>
          <a:lstStyle/>
          <a:p>
            <a:r>
              <a:rPr kumimoji="0" lang="en-IN" sz="4400" b="1" i="0" u="none" strike="noStrike" kern="1200" cap="none" spc="0" normalizeH="0" baseline="0" noProof="0" dirty="0">
                <a:ln>
                  <a:noFill/>
                </a:ln>
                <a:solidFill>
                  <a:prstClr val="black"/>
                </a:solidFill>
                <a:effectLst/>
                <a:uLnTx/>
                <a:uFillTx/>
                <a:latin typeface="Calibri Light"/>
                <a:ea typeface="+mj-ea"/>
                <a:cs typeface="+mj-cs"/>
              </a:rPr>
              <a:t>2.2 Criteria of Clustering</a:t>
            </a:r>
            <a:endParaRPr lang="en-IN" dirty="0"/>
          </a:p>
        </p:txBody>
      </p:sp>
      <p:sp>
        <p:nvSpPr>
          <p:cNvPr id="3" name="Content Placeholder 2">
            <a:extLst>
              <a:ext uri="{FF2B5EF4-FFF2-40B4-BE49-F238E27FC236}">
                <a16:creationId xmlns:a16="http://schemas.microsoft.com/office/drawing/2014/main" id="{563C2F50-2610-4C40-94EE-19920B59BCD1}"/>
              </a:ext>
            </a:extLst>
          </p:cNvPr>
          <p:cNvSpPr>
            <a:spLocks noGrp="1"/>
          </p:cNvSpPr>
          <p:nvPr>
            <p:ph idx="1"/>
          </p:nvPr>
        </p:nvSpPr>
        <p:spPr/>
        <p:txBody>
          <a:bodyPr/>
          <a:lstStyle/>
          <a:p>
            <a:r>
              <a:rPr lang="en-US" dirty="0">
                <a:effectLst/>
                <a:latin typeface="Times New Roman" panose="02020603050405020304" pitchFamily="18" charset="0"/>
                <a:ea typeface="Times New Roman" panose="02020603050405020304" pitchFamily="18" charset="0"/>
              </a:rPr>
              <a:t>To expedite the clustering process, the new customer data needed to undergo minor data preprocessing. </a:t>
            </a:r>
          </a:p>
          <a:p>
            <a:r>
              <a:rPr lang="en-US" dirty="0">
                <a:latin typeface="Times New Roman" panose="02020603050405020304" pitchFamily="18" charset="0"/>
                <a:ea typeface="Times New Roman" panose="02020603050405020304" pitchFamily="18" charset="0"/>
              </a:rPr>
              <a:t>C</a:t>
            </a:r>
            <a:r>
              <a:rPr lang="en-US" dirty="0">
                <a:effectLst/>
                <a:latin typeface="Times New Roman" panose="02020603050405020304" pitchFamily="18" charset="0"/>
                <a:ea typeface="Times New Roman" panose="02020603050405020304" pitchFamily="18" charset="0"/>
              </a:rPr>
              <a:t>ertain customers were pruned from the dataset if they did not meet certain self-imposed constraints. </a:t>
            </a:r>
          </a:p>
          <a:p>
            <a:pPr marL="0" indent="0">
              <a:buNone/>
            </a:pPr>
            <a:endParaRPr lang="en-IN" dirty="0"/>
          </a:p>
        </p:txBody>
      </p:sp>
      <p:sp>
        <p:nvSpPr>
          <p:cNvPr id="4" name="Slide Number Placeholder 3">
            <a:extLst>
              <a:ext uri="{FF2B5EF4-FFF2-40B4-BE49-F238E27FC236}">
                <a16:creationId xmlns:a16="http://schemas.microsoft.com/office/drawing/2014/main" id="{BB1A2944-0F80-4ADD-947C-FD3B72D402D2}"/>
              </a:ext>
            </a:extLst>
          </p:cNvPr>
          <p:cNvSpPr>
            <a:spLocks noGrp="1"/>
          </p:cNvSpPr>
          <p:nvPr>
            <p:ph type="sldNum" sz="quarter" idx="12"/>
          </p:nvPr>
        </p:nvSpPr>
        <p:spPr/>
        <p:txBody>
          <a:bodyPr/>
          <a:lstStyle/>
          <a:p>
            <a:fld id="{BDCDBBEF-AA6C-4BA6-85B2-A17D7F280E38}" type="slidenum">
              <a:rPr lang="en-US" smtClean="0"/>
              <a:pPr/>
              <a:t>10</a:t>
            </a:fld>
            <a:endParaRPr lang="en-US"/>
          </a:p>
        </p:txBody>
      </p:sp>
    </p:spTree>
    <p:extLst>
      <p:ext uri="{BB962C8B-B14F-4D97-AF65-F5344CB8AC3E}">
        <p14:creationId xmlns:p14="http://schemas.microsoft.com/office/powerpoint/2010/main" val="376016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4393-059A-4170-8880-F9098221435F}"/>
              </a:ext>
            </a:extLst>
          </p:cNvPr>
          <p:cNvSpPr>
            <a:spLocks noGrp="1"/>
          </p:cNvSpPr>
          <p:nvPr>
            <p:ph type="title"/>
          </p:nvPr>
        </p:nvSpPr>
        <p:spPr/>
        <p:txBody>
          <a:bodyPr/>
          <a:lstStyle/>
          <a:p>
            <a:r>
              <a:rPr kumimoji="0" lang="en-IN" sz="4400" b="1" i="0" u="none" strike="noStrike" kern="1200" cap="none" spc="0" normalizeH="0" baseline="0" noProof="0" dirty="0">
                <a:ln>
                  <a:noFill/>
                </a:ln>
                <a:solidFill>
                  <a:prstClr val="black"/>
                </a:solidFill>
                <a:effectLst/>
                <a:uLnTx/>
                <a:uFillTx/>
                <a:latin typeface="Calibri Light"/>
                <a:ea typeface="+mj-ea"/>
                <a:cs typeface="+mj-cs"/>
              </a:rPr>
              <a:t>2.3 Performing Analysis and Result</a:t>
            </a:r>
            <a:endParaRPr lang="en-IN" dirty="0"/>
          </a:p>
        </p:txBody>
      </p:sp>
      <p:sp>
        <p:nvSpPr>
          <p:cNvPr id="3" name="Content Placeholder 2">
            <a:extLst>
              <a:ext uri="{FF2B5EF4-FFF2-40B4-BE49-F238E27FC236}">
                <a16:creationId xmlns:a16="http://schemas.microsoft.com/office/drawing/2014/main" id="{FB1AE403-C024-4F6D-B3E5-7D51D53B7C85}"/>
              </a:ext>
            </a:extLst>
          </p:cNvPr>
          <p:cNvSpPr>
            <a:spLocks noGrp="1"/>
          </p:cNvSpPr>
          <p:nvPr>
            <p:ph idx="1"/>
          </p:nvPr>
        </p:nvSpPr>
        <p:spPr/>
        <p:txBody>
          <a:bodyPr/>
          <a:lstStyle/>
          <a:p>
            <a:pPr marL="0" indent="0">
              <a:buNone/>
            </a:pPr>
            <a:r>
              <a:rPr lang="en-US" dirty="0">
                <a:solidFill>
                  <a:srgbClr val="444444"/>
                </a:solidFill>
                <a:effectLst/>
                <a:latin typeface="Times New Roman" panose="02020603050405020304" pitchFamily="18" charset="0"/>
                <a:ea typeface="Times New Roman" panose="02020603050405020304" pitchFamily="18" charset="0"/>
              </a:rPr>
              <a:t>Data Exploration and Visualization</a:t>
            </a:r>
          </a:p>
          <a:p>
            <a:r>
              <a:rPr lang="en-US" dirty="0">
                <a:solidFill>
                  <a:srgbClr val="444444"/>
                </a:solidFill>
                <a:effectLst/>
                <a:latin typeface="Times New Roman" panose="02020603050405020304" pitchFamily="18" charset="0"/>
                <a:ea typeface="Times New Roman" panose="02020603050405020304" pitchFamily="18" charset="0"/>
              </a:rPr>
              <a:t>import the essential packages required for this role </a:t>
            </a:r>
          </a:p>
          <a:p>
            <a:r>
              <a:rPr lang="en-US" dirty="0">
                <a:solidFill>
                  <a:srgbClr val="444444"/>
                </a:solidFill>
                <a:effectLst/>
                <a:latin typeface="Times New Roman" panose="02020603050405020304" pitchFamily="18" charset="0"/>
                <a:ea typeface="Times New Roman" panose="02020603050405020304" pitchFamily="18" charset="0"/>
              </a:rPr>
              <a:t>read </a:t>
            </a:r>
            <a:r>
              <a:rPr lang="en-US" dirty="0">
                <a:solidFill>
                  <a:srgbClr val="444444"/>
                </a:solidFill>
                <a:latin typeface="Times New Roman" panose="02020603050405020304" pitchFamily="18" charset="0"/>
                <a:ea typeface="Times New Roman" panose="02020603050405020304" pitchFamily="18" charset="0"/>
              </a:rPr>
              <a:t>the </a:t>
            </a:r>
            <a:r>
              <a:rPr lang="en-US" dirty="0">
                <a:solidFill>
                  <a:srgbClr val="444444"/>
                </a:solidFill>
                <a:effectLst/>
                <a:latin typeface="Times New Roman" panose="02020603050405020304" pitchFamily="18" charset="0"/>
                <a:ea typeface="Times New Roman" panose="02020603050405020304" pitchFamily="18" charset="0"/>
              </a:rPr>
              <a:t>data</a:t>
            </a:r>
          </a:p>
          <a:p>
            <a:r>
              <a:rPr lang="en-US" dirty="0">
                <a:solidFill>
                  <a:srgbClr val="444444"/>
                </a:solidFill>
                <a:effectLst/>
                <a:latin typeface="Times New Roman" panose="02020603050405020304" pitchFamily="18" charset="0"/>
                <a:ea typeface="Times New Roman" panose="02020603050405020304" pitchFamily="18" charset="0"/>
              </a:rPr>
              <a:t>go through the input data to gain necessary insights about it.</a:t>
            </a:r>
            <a:endParaRPr lang="en-IN" dirty="0">
              <a:effectLst/>
              <a:latin typeface="Times New Roman" panose="02020603050405020304" pitchFamily="18" charset="0"/>
              <a:ea typeface="Times New Roman" panose="02020603050405020304" pitchFamily="18" charset="0"/>
            </a:endParaRPr>
          </a:p>
          <a:p>
            <a:pPr marL="0" indent="0">
              <a:buNone/>
            </a:pPr>
            <a:endParaRPr lang="en-IN" dirty="0"/>
          </a:p>
        </p:txBody>
      </p:sp>
      <p:sp>
        <p:nvSpPr>
          <p:cNvPr id="4" name="Slide Number Placeholder 3">
            <a:extLst>
              <a:ext uri="{FF2B5EF4-FFF2-40B4-BE49-F238E27FC236}">
                <a16:creationId xmlns:a16="http://schemas.microsoft.com/office/drawing/2014/main" id="{119A2824-3E3E-4E79-A977-B265FBE6AF5A}"/>
              </a:ext>
            </a:extLst>
          </p:cNvPr>
          <p:cNvSpPr>
            <a:spLocks noGrp="1"/>
          </p:cNvSpPr>
          <p:nvPr>
            <p:ph type="sldNum" sz="quarter" idx="12"/>
          </p:nvPr>
        </p:nvSpPr>
        <p:spPr/>
        <p:txBody>
          <a:bodyPr/>
          <a:lstStyle/>
          <a:p>
            <a:fld id="{BDCDBBEF-AA6C-4BA6-85B2-A17D7F280E38}" type="slidenum">
              <a:rPr lang="en-US" smtClean="0"/>
              <a:pPr/>
              <a:t>11</a:t>
            </a:fld>
            <a:endParaRPr lang="en-US"/>
          </a:p>
        </p:txBody>
      </p:sp>
    </p:spTree>
    <p:extLst>
      <p:ext uri="{BB962C8B-B14F-4D97-AF65-F5344CB8AC3E}">
        <p14:creationId xmlns:p14="http://schemas.microsoft.com/office/powerpoint/2010/main" val="2627170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a:xfrm>
            <a:off x="838200" y="1487055"/>
            <a:ext cx="10515600" cy="5005820"/>
          </a:xfrm>
        </p:spPr>
        <p:txBody>
          <a:bodyPr>
            <a:normAutofit/>
          </a:bodyPr>
          <a:lstStyle/>
          <a:p>
            <a:r>
              <a:rPr lang="en-US" dirty="0"/>
              <a:t>Features a vital impact on client management. </a:t>
            </a:r>
          </a:p>
          <a:p>
            <a:r>
              <a:rPr lang="en-US" dirty="0"/>
              <a:t>Dividing customers into completely different helps to promote to each phase distinctively and effectively. </a:t>
            </a:r>
          </a:p>
          <a:p>
            <a:r>
              <a:rPr lang="en-US" dirty="0"/>
              <a:t> Helps to specialize the wants of every reasonably client .</a:t>
            </a:r>
          </a:p>
          <a:p>
            <a:r>
              <a:rPr lang="en-US" dirty="0"/>
              <a:t>Allow a corporation to emerge as an energetic, assertive, and even aggressive business..</a:t>
            </a:r>
          </a:p>
          <a:p>
            <a:r>
              <a:rPr lang="en-US" dirty="0"/>
              <a:t>The idea here is that after a corporation is well-versed with its customers’ profiles, it’s a lot of possible to justifiably ascertain what they have.</a:t>
            </a:r>
          </a:p>
        </p:txBody>
      </p:sp>
      <p:sp>
        <p:nvSpPr>
          <p:cNvPr id="4" name="Slide Number Placeholder 3"/>
          <p:cNvSpPr>
            <a:spLocks noGrp="1"/>
          </p:cNvSpPr>
          <p:nvPr>
            <p:ph type="sldNum" sz="quarter" idx="12"/>
          </p:nvPr>
        </p:nvSpPr>
        <p:spPr/>
        <p:txBody>
          <a:bodyPr/>
          <a:lstStyle/>
          <a:p>
            <a:fld id="{BDCDBBEF-AA6C-4BA6-85B2-A17D7F280E38}" type="slidenum">
              <a:rPr lang="en-US" smtClean="0"/>
              <a:pPr/>
              <a:t>12</a:t>
            </a:fld>
            <a:endParaRPr lang="en-US"/>
          </a:p>
        </p:txBody>
      </p:sp>
    </p:spTree>
    <p:extLst>
      <p:ext uri="{BB962C8B-B14F-4D97-AF65-F5344CB8AC3E}">
        <p14:creationId xmlns:p14="http://schemas.microsoft.com/office/powerpoint/2010/main" val="474965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351BD-0A38-4B13-AF25-2A033DA6EAA0}"/>
              </a:ext>
            </a:extLst>
          </p:cNvPr>
          <p:cNvSpPr>
            <a:spLocks noGrp="1"/>
          </p:cNvSpPr>
          <p:nvPr>
            <p:ph type="title"/>
          </p:nvPr>
        </p:nvSpPr>
        <p:spPr/>
        <p:txBody>
          <a:bodyPr/>
          <a:lstStyle/>
          <a:p>
            <a:r>
              <a:rPr lang="en-US" dirty="0"/>
              <a:t>Methodology used</a:t>
            </a:r>
            <a:endParaRPr lang="en-IN" dirty="0"/>
          </a:p>
        </p:txBody>
      </p:sp>
      <p:sp>
        <p:nvSpPr>
          <p:cNvPr id="3" name="Content Placeholder 2">
            <a:extLst>
              <a:ext uri="{FF2B5EF4-FFF2-40B4-BE49-F238E27FC236}">
                <a16:creationId xmlns:a16="http://schemas.microsoft.com/office/drawing/2014/main" id="{F86A1F8E-35F2-428D-BC86-BA71ACFCDF8B}"/>
              </a:ext>
            </a:extLst>
          </p:cNvPr>
          <p:cNvSpPr>
            <a:spLocks noGrp="1"/>
          </p:cNvSpPr>
          <p:nvPr>
            <p:ph idx="1"/>
          </p:nvPr>
        </p:nvSpPr>
        <p:spPr>
          <a:xfrm>
            <a:off x="838200" y="1690688"/>
            <a:ext cx="10515600" cy="4486275"/>
          </a:xfrm>
        </p:spPr>
        <p:txBody>
          <a:bodyPr/>
          <a:lstStyle/>
          <a:p>
            <a:r>
              <a:rPr lang="en-US" dirty="0"/>
              <a:t>Data exploration</a:t>
            </a:r>
            <a:endParaRPr lang="en-US" b="0" i="0" dirty="0">
              <a:effectLst/>
            </a:endParaRPr>
          </a:p>
          <a:p>
            <a:pPr marL="0" indent="0">
              <a:buNone/>
            </a:pPr>
            <a:endParaRPr lang="en-US" b="0" i="0" dirty="0">
              <a:effectLst/>
            </a:endParaRPr>
          </a:p>
          <a:p>
            <a:r>
              <a:rPr lang="en-US" dirty="0"/>
              <a:t>Descriptive analysis of data </a:t>
            </a:r>
            <a:r>
              <a:rPr lang="en-US" dirty="0" err="1"/>
              <a:t>i.e</a:t>
            </a:r>
            <a:r>
              <a:rPr lang="en-US" dirty="0"/>
              <a:t> data visualization</a:t>
            </a:r>
          </a:p>
          <a:p>
            <a:pPr marL="0" indent="0">
              <a:buNone/>
            </a:pPr>
            <a:endParaRPr lang="en-US" dirty="0"/>
          </a:p>
          <a:p>
            <a:r>
              <a:rPr lang="en-US" dirty="0"/>
              <a:t>Implementation of several versions of k means algorithm</a:t>
            </a:r>
          </a:p>
          <a:p>
            <a:endParaRPr lang="en-US" dirty="0"/>
          </a:p>
          <a:p>
            <a:r>
              <a:rPr lang="en-US" dirty="0"/>
              <a:t>Using K-means clustering.</a:t>
            </a:r>
            <a:endParaRPr lang="en-IN" dirty="0"/>
          </a:p>
        </p:txBody>
      </p:sp>
      <p:sp>
        <p:nvSpPr>
          <p:cNvPr id="4" name="Slide Number Placeholder 3">
            <a:extLst>
              <a:ext uri="{FF2B5EF4-FFF2-40B4-BE49-F238E27FC236}">
                <a16:creationId xmlns:a16="http://schemas.microsoft.com/office/drawing/2014/main" id="{7361490B-DE53-4A81-83EF-0793334C42A3}"/>
              </a:ext>
            </a:extLst>
          </p:cNvPr>
          <p:cNvSpPr>
            <a:spLocks noGrp="1"/>
          </p:cNvSpPr>
          <p:nvPr>
            <p:ph type="sldNum" sz="quarter" idx="12"/>
          </p:nvPr>
        </p:nvSpPr>
        <p:spPr/>
        <p:txBody>
          <a:bodyPr/>
          <a:lstStyle/>
          <a:p>
            <a:fld id="{BDCDBBEF-AA6C-4BA6-85B2-A17D7F280E38}" type="slidenum">
              <a:rPr lang="en-US" smtClean="0"/>
              <a:pPr/>
              <a:t>13</a:t>
            </a:fld>
            <a:endParaRPr lang="en-US"/>
          </a:p>
        </p:txBody>
      </p:sp>
    </p:spTree>
    <p:extLst>
      <p:ext uri="{BB962C8B-B14F-4D97-AF65-F5344CB8AC3E}">
        <p14:creationId xmlns:p14="http://schemas.microsoft.com/office/powerpoint/2010/main" val="3149043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and Outputs:</a:t>
            </a:r>
          </a:p>
        </p:txBody>
      </p:sp>
      <p:pic>
        <p:nvPicPr>
          <p:cNvPr id="6" name="Content Placeholder 5">
            <a:extLst>
              <a:ext uri="{FF2B5EF4-FFF2-40B4-BE49-F238E27FC236}">
                <a16:creationId xmlns:a16="http://schemas.microsoft.com/office/drawing/2014/main" id="{8818184E-7A83-4854-9E5C-1A931A893F6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477521" y="1825625"/>
            <a:ext cx="5619565" cy="4351338"/>
          </a:xfrm>
        </p:spPr>
      </p:pic>
      <p:sp>
        <p:nvSpPr>
          <p:cNvPr id="4" name="Slide Number Placeholder 3"/>
          <p:cNvSpPr>
            <a:spLocks noGrp="1"/>
          </p:cNvSpPr>
          <p:nvPr>
            <p:ph type="sldNum" sz="quarter" idx="12"/>
          </p:nvPr>
        </p:nvSpPr>
        <p:spPr/>
        <p:txBody>
          <a:bodyPr/>
          <a:lstStyle/>
          <a:p>
            <a:fld id="{BDCDBBEF-AA6C-4BA6-85B2-A17D7F280E38}" type="slidenum">
              <a:rPr lang="en-US" smtClean="0"/>
              <a:pPr/>
              <a:t>14</a:t>
            </a:fld>
            <a:endParaRPr lang="en-US"/>
          </a:p>
        </p:txBody>
      </p:sp>
      <p:sp>
        <p:nvSpPr>
          <p:cNvPr id="8" name="TextBox 7">
            <a:extLst>
              <a:ext uri="{FF2B5EF4-FFF2-40B4-BE49-F238E27FC236}">
                <a16:creationId xmlns:a16="http://schemas.microsoft.com/office/drawing/2014/main" id="{F0B3CD4E-357F-4C60-BDDA-A7B7A6FEC9DF}"/>
              </a:ext>
            </a:extLst>
          </p:cNvPr>
          <p:cNvSpPr txBox="1"/>
          <p:nvPr/>
        </p:nvSpPr>
        <p:spPr>
          <a:xfrm>
            <a:off x="651769" y="2179014"/>
            <a:ext cx="6094520" cy="830997"/>
          </a:xfrm>
          <a:prstGeom prst="rect">
            <a:avLst/>
          </a:prstGeom>
          <a:noFill/>
        </p:spPr>
        <p:txBody>
          <a:bodyPr wrap="square">
            <a:spAutoFit/>
          </a:bodyPr>
          <a:lstStyle/>
          <a:p>
            <a:pPr marL="342900" indent="-342900">
              <a:buFont typeface="Arial" panose="020B0604020202020204" pitchFamily="34" charset="0"/>
              <a:buChar char="•"/>
            </a:pPr>
            <a:r>
              <a:rPr lang="en-US" sz="2400" dirty="0"/>
              <a:t>T</a:t>
            </a:r>
            <a:r>
              <a:rPr lang="en-IN" sz="2400" dirty="0"/>
              <a:t>his project is made </a:t>
            </a:r>
          </a:p>
          <a:p>
            <a:r>
              <a:rPr lang="en-IN" sz="2400" dirty="0"/>
              <a:t>     By using R studio and R language</a:t>
            </a:r>
          </a:p>
        </p:txBody>
      </p:sp>
    </p:spTree>
    <p:extLst>
      <p:ext uri="{BB962C8B-B14F-4D97-AF65-F5344CB8AC3E}">
        <p14:creationId xmlns:p14="http://schemas.microsoft.com/office/powerpoint/2010/main" val="4003662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33527-EE7E-4EB1-9612-96FEDE6EFF78}"/>
              </a:ext>
            </a:extLst>
          </p:cNvPr>
          <p:cNvSpPr>
            <a:spLocks noGrp="1"/>
          </p:cNvSpPr>
          <p:nvPr>
            <p:ph type="title"/>
          </p:nvPr>
        </p:nvSpPr>
        <p:spPr>
          <a:xfrm>
            <a:off x="839788" y="457200"/>
            <a:ext cx="3932237" cy="350668"/>
          </a:xfrm>
        </p:spPr>
        <p:txBody>
          <a:bodyPr>
            <a:normAutofit fontScale="90000"/>
          </a:bodyPr>
          <a:lstStyle/>
          <a:p>
            <a:r>
              <a:rPr lang="en-US" dirty="0"/>
              <a:t> </a:t>
            </a:r>
            <a:endParaRPr lang="en-IN" dirty="0"/>
          </a:p>
        </p:txBody>
      </p:sp>
      <p:pic>
        <p:nvPicPr>
          <p:cNvPr id="7" name="Content Placeholder 6">
            <a:extLst>
              <a:ext uri="{FF2B5EF4-FFF2-40B4-BE49-F238E27FC236}">
                <a16:creationId xmlns:a16="http://schemas.microsoft.com/office/drawing/2014/main" id="{F8BEFEF9-8673-4AC8-8B37-6A8AF6581A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7" y="648070"/>
            <a:ext cx="6579725" cy="4953740"/>
          </a:xfrm>
        </p:spPr>
      </p:pic>
      <p:sp>
        <p:nvSpPr>
          <p:cNvPr id="4" name="Text Placeholder 3">
            <a:extLst>
              <a:ext uri="{FF2B5EF4-FFF2-40B4-BE49-F238E27FC236}">
                <a16:creationId xmlns:a16="http://schemas.microsoft.com/office/drawing/2014/main" id="{2572A64B-FAF3-4070-AA72-4E94966AF5EC}"/>
              </a:ext>
            </a:extLst>
          </p:cNvPr>
          <p:cNvSpPr>
            <a:spLocks noGrp="1"/>
          </p:cNvSpPr>
          <p:nvPr>
            <p:ph type="body" sz="half" idx="2"/>
          </p:nvPr>
        </p:nvSpPr>
        <p:spPr>
          <a:xfrm>
            <a:off x="839788" y="457200"/>
            <a:ext cx="3932237" cy="5411788"/>
          </a:xfrm>
        </p:spPr>
        <p:txBody>
          <a:bodyPr>
            <a:normAutofit/>
          </a:bodyPr>
          <a:lstStyle/>
          <a:p>
            <a:endParaRPr lang="en-US" sz="2400" dirty="0"/>
          </a:p>
          <a:p>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The data is stored in excel sheet format of customers with their gender, age their annual income and spending score.</a:t>
            </a:r>
            <a:endParaRPr lang="en-IN" sz="2400" dirty="0"/>
          </a:p>
        </p:txBody>
      </p:sp>
      <p:sp>
        <p:nvSpPr>
          <p:cNvPr id="5" name="Slide Number Placeholder 4">
            <a:extLst>
              <a:ext uri="{FF2B5EF4-FFF2-40B4-BE49-F238E27FC236}">
                <a16:creationId xmlns:a16="http://schemas.microsoft.com/office/drawing/2014/main" id="{64F0FBC0-E20D-4052-870C-6ACF7AFC216E}"/>
              </a:ext>
            </a:extLst>
          </p:cNvPr>
          <p:cNvSpPr>
            <a:spLocks noGrp="1"/>
          </p:cNvSpPr>
          <p:nvPr>
            <p:ph type="sldNum" sz="quarter" idx="12"/>
          </p:nvPr>
        </p:nvSpPr>
        <p:spPr/>
        <p:txBody>
          <a:bodyPr/>
          <a:lstStyle/>
          <a:p>
            <a:fld id="{BDCDBBEF-AA6C-4BA6-85B2-A17D7F280E38}" type="slidenum">
              <a:rPr lang="en-US" smtClean="0"/>
              <a:pPr/>
              <a:t>15</a:t>
            </a:fld>
            <a:endParaRPr lang="en-US"/>
          </a:p>
        </p:txBody>
      </p:sp>
    </p:spTree>
    <p:extLst>
      <p:ext uri="{BB962C8B-B14F-4D97-AF65-F5344CB8AC3E}">
        <p14:creationId xmlns:p14="http://schemas.microsoft.com/office/powerpoint/2010/main" val="1451629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32C2B-6774-49B2-81A1-93AF0A141E86}"/>
              </a:ext>
            </a:extLst>
          </p:cNvPr>
          <p:cNvSpPr>
            <a:spLocks noGrp="1"/>
          </p:cNvSpPr>
          <p:nvPr>
            <p:ph type="title"/>
          </p:nvPr>
        </p:nvSpPr>
        <p:spPr/>
        <p:txBody>
          <a:bodyPr/>
          <a:lstStyle/>
          <a:p>
            <a:r>
              <a:rPr lang="en-US" dirty="0"/>
              <a:t> </a:t>
            </a:r>
            <a:endParaRPr lang="en-IN" dirty="0"/>
          </a:p>
        </p:txBody>
      </p:sp>
      <p:pic>
        <p:nvPicPr>
          <p:cNvPr id="7" name="Content Placeholder 6">
            <a:extLst>
              <a:ext uri="{FF2B5EF4-FFF2-40B4-BE49-F238E27FC236}">
                <a16:creationId xmlns:a16="http://schemas.microsoft.com/office/drawing/2014/main" id="{B8F70711-963D-4D81-9F3F-55D30D9C80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98128" y="834501"/>
            <a:ext cx="6569476" cy="4847207"/>
          </a:xfrm>
        </p:spPr>
      </p:pic>
      <p:sp>
        <p:nvSpPr>
          <p:cNvPr id="4" name="Text Placeholder 3">
            <a:extLst>
              <a:ext uri="{FF2B5EF4-FFF2-40B4-BE49-F238E27FC236}">
                <a16:creationId xmlns:a16="http://schemas.microsoft.com/office/drawing/2014/main" id="{33DF6355-2311-417A-BC8C-C1EEEBD26C7B}"/>
              </a:ext>
            </a:extLst>
          </p:cNvPr>
          <p:cNvSpPr>
            <a:spLocks noGrp="1"/>
          </p:cNvSpPr>
          <p:nvPr>
            <p:ph type="body" sz="half" idx="2"/>
          </p:nvPr>
        </p:nvSpPr>
        <p:spPr>
          <a:xfrm>
            <a:off x="839788" y="834501"/>
            <a:ext cx="3932237" cy="5034487"/>
          </a:xfrm>
        </p:spPr>
        <p:txBody>
          <a:bodyPr>
            <a:normAutofit/>
          </a:bodyPr>
          <a:lstStyle/>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CUSTOMERS DATA EXPLORATION</a:t>
            </a:r>
            <a:endParaRPr lang="en-IN" sz="2800" dirty="0"/>
          </a:p>
        </p:txBody>
      </p:sp>
      <p:sp>
        <p:nvSpPr>
          <p:cNvPr id="5" name="Slide Number Placeholder 4">
            <a:extLst>
              <a:ext uri="{FF2B5EF4-FFF2-40B4-BE49-F238E27FC236}">
                <a16:creationId xmlns:a16="http://schemas.microsoft.com/office/drawing/2014/main" id="{8CAF1BEC-0CD3-429F-9576-FB9F9475AA45}"/>
              </a:ext>
            </a:extLst>
          </p:cNvPr>
          <p:cNvSpPr>
            <a:spLocks noGrp="1"/>
          </p:cNvSpPr>
          <p:nvPr>
            <p:ph type="sldNum" sz="quarter" idx="12"/>
          </p:nvPr>
        </p:nvSpPr>
        <p:spPr/>
        <p:txBody>
          <a:bodyPr/>
          <a:lstStyle/>
          <a:p>
            <a:fld id="{BDCDBBEF-AA6C-4BA6-85B2-A17D7F280E38}" type="slidenum">
              <a:rPr lang="en-US" smtClean="0"/>
              <a:pPr/>
              <a:t>16</a:t>
            </a:fld>
            <a:endParaRPr lang="en-US"/>
          </a:p>
        </p:txBody>
      </p:sp>
    </p:spTree>
    <p:extLst>
      <p:ext uri="{BB962C8B-B14F-4D97-AF65-F5344CB8AC3E}">
        <p14:creationId xmlns:p14="http://schemas.microsoft.com/office/powerpoint/2010/main" val="3913790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05499-5A66-482F-9653-C02A4BF70822}"/>
              </a:ext>
            </a:extLst>
          </p:cNvPr>
          <p:cNvSpPr>
            <a:spLocks noGrp="1"/>
          </p:cNvSpPr>
          <p:nvPr>
            <p:ph type="title"/>
          </p:nvPr>
        </p:nvSpPr>
        <p:spPr>
          <a:xfrm>
            <a:off x="839788" y="457200"/>
            <a:ext cx="3932237" cy="531812"/>
          </a:xfrm>
        </p:spPr>
        <p:txBody>
          <a:bodyPr/>
          <a:lstStyle/>
          <a:p>
            <a:r>
              <a:rPr lang="en-US" dirty="0"/>
              <a:t> </a:t>
            </a:r>
            <a:endParaRPr lang="en-IN" dirty="0"/>
          </a:p>
        </p:txBody>
      </p:sp>
      <p:pic>
        <p:nvPicPr>
          <p:cNvPr id="7" name="Content Placeholder 6">
            <a:extLst>
              <a:ext uri="{FF2B5EF4-FFF2-40B4-BE49-F238E27FC236}">
                <a16:creationId xmlns:a16="http://schemas.microsoft.com/office/drawing/2014/main" id="{3994CF90-702A-44BC-8820-CE9AB23C750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480752" y="136525"/>
            <a:ext cx="4981575" cy="2855008"/>
          </a:xfrm>
        </p:spPr>
      </p:pic>
      <p:sp>
        <p:nvSpPr>
          <p:cNvPr id="4" name="Text Placeholder 3">
            <a:extLst>
              <a:ext uri="{FF2B5EF4-FFF2-40B4-BE49-F238E27FC236}">
                <a16:creationId xmlns:a16="http://schemas.microsoft.com/office/drawing/2014/main" id="{7284A940-C372-4C98-A47D-900ECBB5FD85}"/>
              </a:ext>
            </a:extLst>
          </p:cNvPr>
          <p:cNvSpPr>
            <a:spLocks noGrp="1"/>
          </p:cNvSpPr>
          <p:nvPr>
            <p:ph type="body" sz="half" idx="2"/>
          </p:nvPr>
        </p:nvSpPr>
        <p:spPr>
          <a:xfrm>
            <a:off x="839788" y="816746"/>
            <a:ext cx="3932237" cy="5052242"/>
          </a:xfrm>
        </p:spPr>
        <p:txBody>
          <a:bodyPr>
            <a:normAutofit/>
          </a:bodyPr>
          <a:lstStyle/>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CUSTOMER GENDER VISUALIZATION SHOWN IN FORM OF PIE CHART and also bar plots.</a:t>
            </a:r>
          </a:p>
          <a:p>
            <a:endParaRPr lang="en-IN" sz="2400" dirty="0"/>
          </a:p>
        </p:txBody>
      </p:sp>
      <p:sp>
        <p:nvSpPr>
          <p:cNvPr id="5" name="Slide Number Placeholder 4">
            <a:extLst>
              <a:ext uri="{FF2B5EF4-FFF2-40B4-BE49-F238E27FC236}">
                <a16:creationId xmlns:a16="http://schemas.microsoft.com/office/drawing/2014/main" id="{CDA5F818-547E-44A6-B901-39A7A4B46F45}"/>
              </a:ext>
            </a:extLst>
          </p:cNvPr>
          <p:cNvSpPr>
            <a:spLocks noGrp="1"/>
          </p:cNvSpPr>
          <p:nvPr>
            <p:ph type="sldNum" sz="quarter" idx="12"/>
          </p:nvPr>
        </p:nvSpPr>
        <p:spPr/>
        <p:txBody>
          <a:bodyPr/>
          <a:lstStyle/>
          <a:p>
            <a:fld id="{BDCDBBEF-AA6C-4BA6-85B2-A17D7F280E38}" type="slidenum">
              <a:rPr lang="en-US" smtClean="0"/>
              <a:pPr/>
              <a:t>17</a:t>
            </a:fld>
            <a:endParaRPr lang="en-US"/>
          </a:p>
        </p:txBody>
      </p:sp>
      <p:pic>
        <p:nvPicPr>
          <p:cNvPr id="6" name="Picture 5">
            <a:extLst>
              <a:ext uri="{FF2B5EF4-FFF2-40B4-BE49-F238E27FC236}">
                <a16:creationId xmlns:a16="http://schemas.microsoft.com/office/drawing/2014/main" id="{528BADCE-3B9E-48CA-9F6A-8BB8330C52E6}"/>
              </a:ext>
            </a:extLst>
          </p:cNvPr>
          <p:cNvPicPr>
            <a:picLocks noChangeAspect="1"/>
          </p:cNvPicPr>
          <p:nvPr/>
        </p:nvPicPr>
        <p:blipFill rotWithShape="1">
          <a:blip r:embed="rId3"/>
          <a:srcRect l="18029" t="32329" r="26213" b="9085"/>
          <a:stretch/>
        </p:blipFill>
        <p:spPr>
          <a:xfrm>
            <a:off x="5707842" y="2991533"/>
            <a:ext cx="5805515" cy="3431249"/>
          </a:xfrm>
          <a:prstGeom prst="rect">
            <a:avLst/>
          </a:prstGeom>
        </p:spPr>
      </p:pic>
    </p:spTree>
    <p:extLst>
      <p:ext uri="{BB962C8B-B14F-4D97-AF65-F5344CB8AC3E}">
        <p14:creationId xmlns:p14="http://schemas.microsoft.com/office/powerpoint/2010/main" val="2070427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5952-2774-4574-BAED-CCCD9E556B7B}"/>
              </a:ext>
            </a:extLst>
          </p:cNvPr>
          <p:cNvSpPr>
            <a:spLocks noGrp="1"/>
          </p:cNvSpPr>
          <p:nvPr>
            <p:ph type="title"/>
          </p:nvPr>
        </p:nvSpPr>
        <p:spPr>
          <a:xfrm>
            <a:off x="839788" y="457200"/>
            <a:ext cx="3932237" cy="531812"/>
          </a:xfrm>
        </p:spPr>
        <p:txBody>
          <a:bodyPr/>
          <a:lstStyle/>
          <a:p>
            <a:r>
              <a:rPr lang="en-US" dirty="0"/>
              <a:t> </a:t>
            </a:r>
            <a:endParaRPr lang="en-IN" dirty="0"/>
          </a:p>
        </p:txBody>
      </p:sp>
      <p:pic>
        <p:nvPicPr>
          <p:cNvPr id="7" name="Content Placeholder 6">
            <a:extLst>
              <a:ext uri="{FF2B5EF4-FFF2-40B4-BE49-F238E27FC236}">
                <a16:creationId xmlns:a16="http://schemas.microsoft.com/office/drawing/2014/main" id="{E839BED1-CC76-4AE3-BA98-D489D95639F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710214"/>
            <a:ext cx="6375538" cy="5158774"/>
          </a:xfrm>
        </p:spPr>
      </p:pic>
      <p:sp>
        <p:nvSpPr>
          <p:cNvPr id="4" name="Text Placeholder 3">
            <a:extLst>
              <a:ext uri="{FF2B5EF4-FFF2-40B4-BE49-F238E27FC236}">
                <a16:creationId xmlns:a16="http://schemas.microsoft.com/office/drawing/2014/main" id="{B79732C5-964C-4E2F-BA58-414EC35DC86A}"/>
              </a:ext>
            </a:extLst>
          </p:cNvPr>
          <p:cNvSpPr>
            <a:spLocks noGrp="1"/>
          </p:cNvSpPr>
          <p:nvPr>
            <p:ph type="body" sz="half" idx="2"/>
          </p:nvPr>
        </p:nvSpPr>
        <p:spPr>
          <a:xfrm>
            <a:off x="839788" y="870012"/>
            <a:ext cx="3932237" cy="4998976"/>
          </a:xfrm>
        </p:spPr>
        <p:txBody>
          <a:bodyPr>
            <a:normAutofit/>
          </a:bodyPr>
          <a:lstStyle/>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CUSTOMERS AGE VISUALIZATION SHOWN IN FORM OF HISTOGRAM</a:t>
            </a:r>
            <a:endParaRPr lang="en-IN" sz="2400" dirty="0"/>
          </a:p>
        </p:txBody>
      </p:sp>
      <p:sp>
        <p:nvSpPr>
          <p:cNvPr id="5" name="Slide Number Placeholder 4">
            <a:extLst>
              <a:ext uri="{FF2B5EF4-FFF2-40B4-BE49-F238E27FC236}">
                <a16:creationId xmlns:a16="http://schemas.microsoft.com/office/drawing/2014/main" id="{5D9EAF8D-CD77-4BD4-87F5-8AB70385E8D9}"/>
              </a:ext>
            </a:extLst>
          </p:cNvPr>
          <p:cNvSpPr>
            <a:spLocks noGrp="1"/>
          </p:cNvSpPr>
          <p:nvPr>
            <p:ph type="sldNum" sz="quarter" idx="12"/>
          </p:nvPr>
        </p:nvSpPr>
        <p:spPr/>
        <p:txBody>
          <a:bodyPr/>
          <a:lstStyle/>
          <a:p>
            <a:fld id="{BDCDBBEF-AA6C-4BA6-85B2-A17D7F280E38}" type="slidenum">
              <a:rPr lang="en-US" smtClean="0"/>
              <a:pPr/>
              <a:t>18</a:t>
            </a:fld>
            <a:endParaRPr lang="en-US"/>
          </a:p>
        </p:txBody>
      </p:sp>
    </p:spTree>
    <p:extLst>
      <p:ext uri="{BB962C8B-B14F-4D97-AF65-F5344CB8AC3E}">
        <p14:creationId xmlns:p14="http://schemas.microsoft.com/office/powerpoint/2010/main" val="991223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F4FD-1F8D-464C-AA20-7FB6354A4D28}"/>
              </a:ext>
            </a:extLst>
          </p:cNvPr>
          <p:cNvSpPr>
            <a:spLocks noGrp="1"/>
          </p:cNvSpPr>
          <p:nvPr>
            <p:ph type="title"/>
          </p:nvPr>
        </p:nvSpPr>
        <p:spPr>
          <a:xfrm>
            <a:off x="839788" y="457200"/>
            <a:ext cx="3932237" cy="531812"/>
          </a:xfrm>
        </p:spPr>
        <p:txBody>
          <a:bodyPr/>
          <a:lstStyle/>
          <a:p>
            <a:r>
              <a:rPr lang="en-US" dirty="0"/>
              <a:t> </a:t>
            </a:r>
            <a:endParaRPr lang="en-IN" dirty="0"/>
          </a:p>
        </p:txBody>
      </p:sp>
      <p:pic>
        <p:nvPicPr>
          <p:cNvPr id="7" name="Content Placeholder 6">
            <a:extLst>
              <a:ext uri="{FF2B5EF4-FFF2-40B4-BE49-F238E27FC236}">
                <a16:creationId xmlns:a16="http://schemas.microsoft.com/office/drawing/2014/main" id="{8F1D6D06-6BA9-4A62-8A4D-78E2D27820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7" y="763479"/>
            <a:ext cx="6419927" cy="5184559"/>
          </a:xfrm>
        </p:spPr>
      </p:pic>
      <p:sp>
        <p:nvSpPr>
          <p:cNvPr id="4" name="Text Placeholder 3">
            <a:extLst>
              <a:ext uri="{FF2B5EF4-FFF2-40B4-BE49-F238E27FC236}">
                <a16:creationId xmlns:a16="http://schemas.microsoft.com/office/drawing/2014/main" id="{20C4C0D7-9EC4-4FC9-8249-6F7843F88EFD}"/>
              </a:ext>
            </a:extLst>
          </p:cNvPr>
          <p:cNvSpPr>
            <a:spLocks noGrp="1"/>
          </p:cNvSpPr>
          <p:nvPr>
            <p:ph type="body" sz="half" idx="2"/>
          </p:nvPr>
        </p:nvSpPr>
        <p:spPr>
          <a:xfrm>
            <a:off x="839788" y="843379"/>
            <a:ext cx="3932237" cy="5025609"/>
          </a:xfrm>
        </p:spPr>
        <p:txBody>
          <a:bodyPr>
            <a:normAutofit/>
          </a:bodyPr>
          <a:lstStyle/>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ANALYSIS OF THE ANNUAL INCOME OF THE CUSTOMERS SHOWN IN THE FORM OF HISTOGRAM</a:t>
            </a:r>
            <a:endParaRPr lang="en-IN" sz="2400" dirty="0"/>
          </a:p>
        </p:txBody>
      </p:sp>
      <p:sp>
        <p:nvSpPr>
          <p:cNvPr id="5" name="Slide Number Placeholder 4">
            <a:extLst>
              <a:ext uri="{FF2B5EF4-FFF2-40B4-BE49-F238E27FC236}">
                <a16:creationId xmlns:a16="http://schemas.microsoft.com/office/drawing/2014/main" id="{1840E3BB-0316-40EB-8C76-528C5CBCA2CD}"/>
              </a:ext>
            </a:extLst>
          </p:cNvPr>
          <p:cNvSpPr>
            <a:spLocks noGrp="1"/>
          </p:cNvSpPr>
          <p:nvPr>
            <p:ph type="sldNum" sz="quarter" idx="12"/>
          </p:nvPr>
        </p:nvSpPr>
        <p:spPr/>
        <p:txBody>
          <a:bodyPr/>
          <a:lstStyle/>
          <a:p>
            <a:fld id="{BDCDBBEF-AA6C-4BA6-85B2-A17D7F280E38}" type="slidenum">
              <a:rPr lang="en-US" smtClean="0"/>
              <a:pPr/>
              <a:t>19</a:t>
            </a:fld>
            <a:endParaRPr lang="en-US"/>
          </a:p>
        </p:txBody>
      </p:sp>
    </p:spTree>
    <p:extLst>
      <p:ext uri="{BB962C8B-B14F-4D97-AF65-F5344CB8AC3E}">
        <p14:creationId xmlns:p14="http://schemas.microsoft.com/office/powerpoint/2010/main" val="3428633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0DFF8-9DD4-4128-B802-8F626F862F7E}"/>
              </a:ext>
            </a:extLst>
          </p:cNvPr>
          <p:cNvSpPr>
            <a:spLocks noGrp="1"/>
          </p:cNvSpPr>
          <p:nvPr>
            <p:ph type="title"/>
          </p:nvPr>
        </p:nvSpPr>
        <p:spPr/>
        <p:txBody>
          <a:bodyPr/>
          <a:lstStyle/>
          <a:p>
            <a:r>
              <a:rPr lang="en-US" dirty="0"/>
              <a:t>TEAM MATES</a:t>
            </a:r>
            <a:endParaRPr lang="en-IN" dirty="0"/>
          </a:p>
        </p:txBody>
      </p:sp>
      <p:sp>
        <p:nvSpPr>
          <p:cNvPr id="3" name="Content Placeholder 2">
            <a:extLst>
              <a:ext uri="{FF2B5EF4-FFF2-40B4-BE49-F238E27FC236}">
                <a16:creationId xmlns:a16="http://schemas.microsoft.com/office/drawing/2014/main" id="{D9EDA2FA-412D-4430-9080-FC97D57854FA}"/>
              </a:ext>
            </a:extLst>
          </p:cNvPr>
          <p:cNvSpPr>
            <a:spLocks noGrp="1"/>
          </p:cNvSpPr>
          <p:nvPr>
            <p:ph idx="1"/>
          </p:nvPr>
        </p:nvSpPr>
        <p:spPr/>
        <p:txBody>
          <a:bodyPr/>
          <a:lstStyle/>
          <a:p>
            <a:r>
              <a:rPr lang="en-IN" dirty="0"/>
              <a:t>Moksha Aggarwal  19bcs3797</a:t>
            </a:r>
          </a:p>
          <a:p>
            <a:r>
              <a:rPr lang="en-IN" dirty="0" err="1"/>
              <a:t>Gurleen</a:t>
            </a:r>
            <a:r>
              <a:rPr lang="en-IN" dirty="0"/>
              <a:t> Kaur 19bcs3795</a:t>
            </a:r>
          </a:p>
          <a:p>
            <a:r>
              <a:rPr lang="en-IN" dirty="0" err="1"/>
              <a:t>Isha</a:t>
            </a:r>
            <a:r>
              <a:rPr lang="en-IN" dirty="0"/>
              <a:t> Arora 19bcs3789</a:t>
            </a:r>
          </a:p>
          <a:p>
            <a:r>
              <a:rPr lang="en-IN" dirty="0" err="1"/>
              <a:t>Kuber</a:t>
            </a:r>
            <a:r>
              <a:rPr lang="en-IN" dirty="0"/>
              <a:t> Khandelwal 19bcs3815</a:t>
            </a:r>
          </a:p>
          <a:p>
            <a:r>
              <a:rPr lang="en-IN" dirty="0"/>
              <a:t>Suraj 19BCS3793</a:t>
            </a:r>
          </a:p>
        </p:txBody>
      </p:sp>
      <p:sp>
        <p:nvSpPr>
          <p:cNvPr id="4" name="Slide Number Placeholder 3">
            <a:extLst>
              <a:ext uri="{FF2B5EF4-FFF2-40B4-BE49-F238E27FC236}">
                <a16:creationId xmlns:a16="http://schemas.microsoft.com/office/drawing/2014/main" id="{B4A76D22-85C5-4C79-840F-CC47A9474855}"/>
              </a:ext>
            </a:extLst>
          </p:cNvPr>
          <p:cNvSpPr>
            <a:spLocks noGrp="1"/>
          </p:cNvSpPr>
          <p:nvPr>
            <p:ph type="sldNum" sz="quarter" idx="12"/>
          </p:nvPr>
        </p:nvSpPr>
        <p:spPr/>
        <p:txBody>
          <a:bodyPr/>
          <a:lstStyle/>
          <a:p>
            <a:fld id="{BDCDBBEF-AA6C-4BA6-85B2-A17D7F280E38}" type="slidenum">
              <a:rPr lang="en-US" smtClean="0"/>
              <a:pPr/>
              <a:t>2</a:t>
            </a:fld>
            <a:endParaRPr lang="en-US"/>
          </a:p>
        </p:txBody>
      </p:sp>
    </p:spTree>
    <p:extLst>
      <p:ext uri="{BB962C8B-B14F-4D97-AF65-F5344CB8AC3E}">
        <p14:creationId xmlns:p14="http://schemas.microsoft.com/office/powerpoint/2010/main" val="29946029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98D8-CB0A-421C-BBD2-1356AA34E49F}"/>
              </a:ext>
            </a:extLst>
          </p:cNvPr>
          <p:cNvSpPr>
            <a:spLocks noGrp="1"/>
          </p:cNvSpPr>
          <p:nvPr>
            <p:ph type="title"/>
          </p:nvPr>
        </p:nvSpPr>
        <p:spPr>
          <a:xfrm>
            <a:off x="839788" y="457200"/>
            <a:ext cx="3932237" cy="368423"/>
          </a:xfrm>
        </p:spPr>
        <p:txBody>
          <a:bodyPr>
            <a:normAutofit fontScale="90000"/>
          </a:bodyPr>
          <a:lstStyle/>
          <a:p>
            <a:r>
              <a:rPr lang="en-US" dirty="0"/>
              <a:t> </a:t>
            </a:r>
            <a:endParaRPr lang="en-IN" dirty="0"/>
          </a:p>
        </p:txBody>
      </p:sp>
      <p:pic>
        <p:nvPicPr>
          <p:cNvPr id="7" name="Content Placeholder 6">
            <a:extLst>
              <a:ext uri="{FF2B5EF4-FFF2-40B4-BE49-F238E27FC236}">
                <a16:creationId xmlns:a16="http://schemas.microsoft.com/office/drawing/2014/main" id="{AD9F6F32-8161-4E65-AC22-212BE37D073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7" y="825623"/>
            <a:ext cx="6366661" cy="5043365"/>
          </a:xfrm>
        </p:spPr>
      </p:pic>
      <p:sp>
        <p:nvSpPr>
          <p:cNvPr id="4" name="Text Placeholder 3">
            <a:extLst>
              <a:ext uri="{FF2B5EF4-FFF2-40B4-BE49-F238E27FC236}">
                <a16:creationId xmlns:a16="http://schemas.microsoft.com/office/drawing/2014/main" id="{DCF2C98B-E0EA-4D35-AB99-774280E377AE}"/>
              </a:ext>
            </a:extLst>
          </p:cNvPr>
          <p:cNvSpPr>
            <a:spLocks noGrp="1"/>
          </p:cNvSpPr>
          <p:nvPr>
            <p:ph type="body" sz="half" idx="2"/>
          </p:nvPr>
        </p:nvSpPr>
        <p:spPr>
          <a:xfrm>
            <a:off x="839788" y="603682"/>
            <a:ext cx="3932237" cy="5265306"/>
          </a:xfrm>
        </p:spPr>
        <p:txBody>
          <a:bodyPr>
            <a:normAutofit/>
          </a:bodyPr>
          <a:lstStyle/>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ANALYSING SPENDING SCORE OF THE CUSTOMERS IN THE FORM OF HISTOGRAM</a:t>
            </a:r>
          </a:p>
        </p:txBody>
      </p:sp>
      <p:sp>
        <p:nvSpPr>
          <p:cNvPr id="5" name="Slide Number Placeholder 4">
            <a:extLst>
              <a:ext uri="{FF2B5EF4-FFF2-40B4-BE49-F238E27FC236}">
                <a16:creationId xmlns:a16="http://schemas.microsoft.com/office/drawing/2014/main" id="{77D48E3D-D9BC-4780-AF3B-6219838A4CAC}"/>
              </a:ext>
            </a:extLst>
          </p:cNvPr>
          <p:cNvSpPr>
            <a:spLocks noGrp="1"/>
          </p:cNvSpPr>
          <p:nvPr>
            <p:ph type="sldNum" sz="quarter" idx="12"/>
          </p:nvPr>
        </p:nvSpPr>
        <p:spPr/>
        <p:txBody>
          <a:bodyPr/>
          <a:lstStyle/>
          <a:p>
            <a:fld id="{BDCDBBEF-AA6C-4BA6-85B2-A17D7F280E38}" type="slidenum">
              <a:rPr lang="en-US" smtClean="0"/>
              <a:pPr/>
              <a:t>20</a:t>
            </a:fld>
            <a:endParaRPr lang="en-US"/>
          </a:p>
        </p:txBody>
      </p:sp>
    </p:spTree>
    <p:extLst>
      <p:ext uri="{BB962C8B-B14F-4D97-AF65-F5344CB8AC3E}">
        <p14:creationId xmlns:p14="http://schemas.microsoft.com/office/powerpoint/2010/main" val="38827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7FE52-A181-42A8-9A7D-47176A5462D0}"/>
              </a:ext>
            </a:extLst>
          </p:cNvPr>
          <p:cNvSpPr>
            <a:spLocks noGrp="1"/>
          </p:cNvSpPr>
          <p:nvPr>
            <p:ph type="sldNum" sz="quarter" idx="12"/>
          </p:nvPr>
        </p:nvSpPr>
        <p:spPr/>
        <p:txBody>
          <a:bodyPr/>
          <a:lstStyle/>
          <a:p>
            <a:fld id="{BDCDBBEF-AA6C-4BA6-85B2-A17D7F280E38}" type="slidenum">
              <a:rPr lang="en-US" smtClean="0"/>
              <a:pPr/>
              <a:t>21</a:t>
            </a:fld>
            <a:endParaRPr lang="en-US"/>
          </a:p>
        </p:txBody>
      </p:sp>
      <p:sp>
        <p:nvSpPr>
          <p:cNvPr id="8" name="Content Placeholder 7">
            <a:extLst>
              <a:ext uri="{FF2B5EF4-FFF2-40B4-BE49-F238E27FC236}">
                <a16:creationId xmlns:a16="http://schemas.microsoft.com/office/drawing/2014/main" id="{95147E40-9BF6-4DAA-A160-ABC2A4D8B0E6}"/>
              </a:ext>
            </a:extLst>
          </p:cNvPr>
          <p:cNvSpPr>
            <a:spLocks noGrp="1"/>
          </p:cNvSpPr>
          <p:nvPr>
            <p:ph idx="1"/>
          </p:nvPr>
        </p:nvSpPr>
        <p:spPr>
          <a:xfrm>
            <a:off x="838200" y="378691"/>
            <a:ext cx="10515600" cy="5798272"/>
          </a:xfrm>
        </p:spPr>
        <p:txBody>
          <a:bodyPr>
            <a:normAutofit lnSpcReduction="10000"/>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pPr algn="l" fontAlgn="base"/>
            <a:endParaRPr lang="en-US" b="0" i="0" dirty="0">
              <a:effectLst/>
            </a:endParaRPr>
          </a:p>
          <a:p>
            <a:pPr algn="l" fontAlgn="base"/>
            <a:r>
              <a:rPr lang="en-US" b="0" i="0" dirty="0">
                <a:effectLst/>
              </a:rPr>
              <a:t>From the above graph, we conclude that 4 is the appropriate number of clusters since it seems to be appearing at the bend in the elbow plot.</a:t>
            </a:r>
          </a:p>
          <a:p>
            <a:pPr marL="0" indent="0">
              <a:buNone/>
            </a:pPr>
            <a:endParaRPr lang="en-IN" dirty="0"/>
          </a:p>
        </p:txBody>
      </p:sp>
      <p:pic>
        <p:nvPicPr>
          <p:cNvPr id="10" name="Picture 9">
            <a:extLst>
              <a:ext uri="{FF2B5EF4-FFF2-40B4-BE49-F238E27FC236}">
                <a16:creationId xmlns:a16="http://schemas.microsoft.com/office/drawing/2014/main" id="{5836FC0A-CCEC-4BC3-B1FD-22434B2D9365}"/>
              </a:ext>
            </a:extLst>
          </p:cNvPr>
          <p:cNvPicPr>
            <a:picLocks noChangeAspect="1"/>
          </p:cNvPicPr>
          <p:nvPr/>
        </p:nvPicPr>
        <p:blipFill rotWithShape="1">
          <a:blip r:embed="rId2"/>
          <a:srcRect l="14924" t="7407" r="26819" b="28080"/>
          <a:stretch/>
        </p:blipFill>
        <p:spPr>
          <a:xfrm>
            <a:off x="1819564" y="0"/>
            <a:ext cx="7102763" cy="4424218"/>
          </a:xfrm>
          <a:prstGeom prst="rect">
            <a:avLst/>
          </a:prstGeom>
        </p:spPr>
      </p:pic>
    </p:spTree>
    <p:extLst>
      <p:ext uri="{BB962C8B-B14F-4D97-AF65-F5344CB8AC3E}">
        <p14:creationId xmlns:p14="http://schemas.microsoft.com/office/powerpoint/2010/main" val="23498751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6549B0-9C3F-4BFC-ABBE-B1FC95592B88}"/>
              </a:ext>
            </a:extLst>
          </p:cNvPr>
          <p:cNvSpPr>
            <a:spLocks noGrp="1"/>
          </p:cNvSpPr>
          <p:nvPr>
            <p:ph idx="1"/>
          </p:nvPr>
        </p:nvSpPr>
        <p:spPr>
          <a:xfrm>
            <a:off x="838200" y="136525"/>
            <a:ext cx="10515600" cy="6040438"/>
          </a:xfrm>
        </p:spPr>
        <p:txBody>
          <a:bodyPr/>
          <a:lstStyle/>
          <a:p>
            <a:r>
              <a:rPr lang="en-US" dirty="0"/>
              <a:t>According to silhouette method</a:t>
            </a:r>
          </a:p>
          <a:p>
            <a:pPr marL="0" indent="0">
              <a:buNone/>
            </a:pPr>
            <a:endParaRPr lang="en-IN" dirty="0"/>
          </a:p>
        </p:txBody>
      </p:sp>
      <p:sp>
        <p:nvSpPr>
          <p:cNvPr id="4" name="Slide Number Placeholder 3">
            <a:extLst>
              <a:ext uri="{FF2B5EF4-FFF2-40B4-BE49-F238E27FC236}">
                <a16:creationId xmlns:a16="http://schemas.microsoft.com/office/drawing/2014/main" id="{361F94AF-E065-49D8-9B97-2F3FE1EFA6C6}"/>
              </a:ext>
            </a:extLst>
          </p:cNvPr>
          <p:cNvSpPr>
            <a:spLocks noGrp="1"/>
          </p:cNvSpPr>
          <p:nvPr>
            <p:ph type="sldNum" sz="quarter" idx="12"/>
          </p:nvPr>
        </p:nvSpPr>
        <p:spPr/>
        <p:txBody>
          <a:bodyPr/>
          <a:lstStyle/>
          <a:p>
            <a:fld id="{BDCDBBEF-AA6C-4BA6-85B2-A17D7F280E38}" type="slidenum">
              <a:rPr lang="en-US" smtClean="0"/>
              <a:pPr/>
              <a:t>22</a:t>
            </a:fld>
            <a:endParaRPr lang="en-US"/>
          </a:p>
        </p:txBody>
      </p:sp>
      <p:pic>
        <p:nvPicPr>
          <p:cNvPr id="6" name="Picture 5">
            <a:extLst>
              <a:ext uri="{FF2B5EF4-FFF2-40B4-BE49-F238E27FC236}">
                <a16:creationId xmlns:a16="http://schemas.microsoft.com/office/drawing/2014/main" id="{D0A2D5D0-50F5-4721-A049-9BC392E8A86F}"/>
              </a:ext>
            </a:extLst>
          </p:cNvPr>
          <p:cNvPicPr>
            <a:picLocks noChangeAspect="1"/>
          </p:cNvPicPr>
          <p:nvPr/>
        </p:nvPicPr>
        <p:blipFill rotWithShape="1">
          <a:blip r:embed="rId2"/>
          <a:srcRect l="13865" t="20472" r="25151" b="7315"/>
          <a:stretch/>
        </p:blipFill>
        <p:spPr>
          <a:xfrm>
            <a:off x="1690255" y="1403927"/>
            <a:ext cx="7435272" cy="4952424"/>
          </a:xfrm>
          <a:prstGeom prst="rect">
            <a:avLst/>
          </a:prstGeom>
        </p:spPr>
      </p:pic>
    </p:spTree>
    <p:extLst>
      <p:ext uri="{BB962C8B-B14F-4D97-AF65-F5344CB8AC3E}">
        <p14:creationId xmlns:p14="http://schemas.microsoft.com/office/powerpoint/2010/main" val="1690754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1AF52E-B923-4F29-8BC6-FD2409E7D04D}"/>
              </a:ext>
            </a:extLst>
          </p:cNvPr>
          <p:cNvSpPr>
            <a:spLocks noGrp="1"/>
          </p:cNvSpPr>
          <p:nvPr>
            <p:ph idx="1"/>
          </p:nvPr>
        </p:nvSpPr>
        <p:spPr>
          <a:xfrm>
            <a:off x="838200" y="203200"/>
            <a:ext cx="10515600" cy="5973763"/>
          </a:xfrm>
        </p:spPr>
        <p:txBody>
          <a:bodyPr/>
          <a:lstStyle/>
          <a:p>
            <a:r>
              <a:rPr lang="en-US" dirty="0"/>
              <a:t>Segments of customers using k means algorithm </a:t>
            </a:r>
          </a:p>
          <a:p>
            <a:endParaRPr lang="en-IN" dirty="0"/>
          </a:p>
        </p:txBody>
      </p:sp>
      <p:sp>
        <p:nvSpPr>
          <p:cNvPr id="4" name="Slide Number Placeholder 3">
            <a:extLst>
              <a:ext uri="{FF2B5EF4-FFF2-40B4-BE49-F238E27FC236}">
                <a16:creationId xmlns:a16="http://schemas.microsoft.com/office/drawing/2014/main" id="{150A8F8C-3D95-42F5-B985-A2C8C5262BDF}"/>
              </a:ext>
            </a:extLst>
          </p:cNvPr>
          <p:cNvSpPr>
            <a:spLocks noGrp="1"/>
          </p:cNvSpPr>
          <p:nvPr>
            <p:ph type="sldNum" sz="quarter" idx="12"/>
          </p:nvPr>
        </p:nvSpPr>
        <p:spPr/>
        <p:txBody>
          <a:bodyPr/>
          <a:lstStyle/>
          <a:p>
            <a:fld id="{BDCDBBEF-AA6C-4BA6-85B2-A17D7F280E38}" type="slidenum">
              <a:rPr lang="en-US" smtClean="0"/>
              <a:pPr/>
              <a:t>23</a:t>
            </a:fld>
            <a:endParaRPr lang="en-US"/>
          </a:p>
        </p:txBody>
      </p:sp>
      <p:pic>
        <p:nvPicPr>
          <p:cNvPr id="6" name="Picture 5">
            <a:extLst>
              <a:ext uri="{FF2B5EF4-FFF2-40B4-BE49-F238E27FC236}">
                <a16:creationId xmlns:a16="http://schemas.microsoft.com/office/drawing/2014/main" id="{DDD08D7B-4CA3-49B5-AD8E-C95899A6B8F0}"/>
              </a:ext>
            </a:extLst>
          </p:cNvPr>
          <p:cNvPicPr>
            <a:picLocks noChangeAspect="1"/>
          </p:cNvPicPr>
          <p:nvPr/>
        </p:nvPicPr>
        <p:blipFill rotWithShape="1">
          <a:blip r:embed="rId2"/>
          <a:srcRect l="15682" t="27475" r="22728" b="7315"/>
          <a:stretch/>
        </p:blipFill>
        <p:spPr>
          <a:xfrm>
            <a:off x="1911926" y="1884218"/>
            <a:ext cx="7509165" cy="4472132"/>
          </a:xfrm>
          <a:prstGeom prst="rect">
            <a:avLst/>
          </a:prstGeom>
        </p:spPr>
      </p:pic>
    </p:spTree>
    <p:extLst>
      <p:ext uri="{BB962C8B-B14F-4D97-AF65-F5344CB8AC3E}">
        <p14:creationId xmlns:p14="http://schemas.microsoft.com/office/powerpoint/2010/main" val="4822414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normAutofit/>
          </a:bodyPr>
          <a:lstStyle/>
          <a:p>
            <a:r>
              <a:rPr lang="en-US" sz="2400" dirty="0"/>
              <a:t>Customer segmentation is the foundation for meeting individual customers needs at the right time, on the right platform, and with the right message. This necessitates customer data, which should preferably be centrally consolidated, up-to-date, and instantly activatable, allowing for timely responses to customer needs and actions.</a:t>
            </a:r>
          </a:p>
          <a:p>
            <a:pPr marL="0" indent="0">
              <a:buNone/>
            </a:pPr>
            <a:endParaRPr lang="en-US" sz="2400" dirty="0"/>
          </a:p>
          <a:p>
            <a:r>
              <a:rPr lang="en-US" sz="2400" dirty="0"/>
              <a:t>Every business should strive to use segment-of-one marketing in conjunction with other segmentation techniques. Companies must keep up with the consumer offerings provided by broad networks if they are to retain and improve their direct customer access in the face of rising customer needs and expectations.</a:t>
            </a:r>
          </a:p>
        </p:txBody>
      </p:sp>
      <p:sp>
        <p:nvSpPr>
          <p:cNvPr id="4" name="Slide Number Placeholder 3"/>
          <p:cNvSpPr>
            <a:spLocks noGrp="1"/>
          </p:cNvSpPr>
          <p:nvPr>
            <p:ph type="sldNum" sz="quarter" idx="12"/>
          </p:nvPr>
        </p:nvSpPr>
        <p:spPr/>
        <p:txBody>
          <a:bodyPr/>
          <a:lstStyle/>
          <a:p>
            <a:fld id="{BDCDBBEF-AA6C-4BA6-85B2-A17D7F280E38}" type="slidenum">
              <a:rPr lang="en-US" smtClean="0"/>
              <a:pPr/>
              <a:t>24</a:t>
            </a:fld>
            <a:endParaRPr lang="en-US"/>
          </a:p>
        </p:txBody>
      </p:sp>
    </p:spTree>
    <p:extLst>
      <p:ext uri="{BB962C8B-B14F-4D97-AF65-F5344CB8AC3E}">
        <p14:creationId xmlns:p14="http://schemas.microsoft.com/office/powerpoint/2010/main" val="8804656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Scope:</a:t>
            </a:r>
          </a:p>
        </p:txBody>
      </p:sp>
      <p:sp>
        <p:nvSpPr>
          <p:cNvPr id="3" name="Content Placeholder 2"/>
          <p:cNvSpPr>
            <a:spLocks noGrp="1"/>
          </p:cNvSpPr>
          <p:nvPr>
            <p:ph idx="1"/>
          </p:nvPr>
        </p:nvSpPr>
        <p:spPr/>
        <p:txBody>
          <a:bodyPr>
            <a:normAutofit/>
          </a:bodyPr>
          <a:lstStyle/>
          <a:p>
            <a:r>
              <a:rPr lang="en-US" sz="2400" dirty="0"/>
              <a:t>The impact it can have on every part of the organization — sales, marketing, product development, customer service, etc. — is immense. The business will possess stronger customer focus and market clarity, allowing it to scale in a far more predictable and efficient manner.</a:t>
            </a:r>
          </a:p>
          <a:p>
            <a:pPr marL="0" indent="0">
              <a:buNone/>
            </a:pPr>
            <a:endParaRPr lang="en-US" sz="2400" dirty="0"/>
          </a:p>
          <a:p>
            <a:r>
              <a:rPr lang="en-US" sz="2400" dirty="0"/>
              <a:t>Ultimately, that means no longer needing to take on every customer that is willing to pay for your product or service, which will allow you to instead hone in on a specific subset of customers that present the most profitable opportunities and efficient use of resources. That is critical for every business, of course, but at the expansion stage, it can often be the difference between incredible success and certain failure.</a:t>
            </a:r>
          </a:p>
        </p:txBody>
      </p:sp>
      <p:sp>
        <p:nvSpPr>
          <p:cNvPr id="4" name="Slide Number Placeholder 3"/>
          <p:cNvSpPr>
            <a:spLocks noGrp="1"/>
          </p:cNvSpPr>
          <p:nvPr>
            <p:ph type="sldNum" sz="quarter" idx="12"/>
          </p:nvPr>
        </p:nvSpPr>
        <p:spPr/>
        <p:txBody>
          <a:bodyPr/>
          <a:lstStyle/>
          <a:p>
            <a:fld id="{BDCDBBEF-AA6C-4BA6-85B2-A17D7F280E38}" type="slidenum">
              <a:rPr lang="en-US" smtClean="0"/>
              <a:pPr/>
              <a:t>25</a:t>
            </a:fld>
            <a:endParaRPr lang="en-US"/>
          </a:p>
        </p:txBody>
      </p:sp>
    </p:spTree>
    <p:extLst>
      <p:ext uri="{BB962C8B-B14F-4D97-AF65-F5344CB8AC3E}">
        <p14:creationId xmlns:p14="http://schemas.microsoft.com/office/powerpoint/2010/main" val="1952428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55000" lnSpcReduction="20000"/>
          </a:bodyPr>
          <a:lstStyle/>
          <a:p>
            <a:pPr marL="0" indent="0">
              <a:buNone/>
            </a:pPr>
            <a:r>
              <a:rPr lang="en-US" dirty="0"/>
              <a:t>Bhatnagar, Amit; Ghose, S. (2004), ‘A latent class segmentation analysis of e-shoppers’, Journal of Business Research 57, 758–767.</a:t>
            </a:r>
          </a:p>
          <a:p>
            <a:pPr marL="0" indent="0">
              <a:buNone/>
            </a:pPr>
            <a:r>
              <a:rPr lang="en-US" dirty="0"/>
              <a:t>Chen, D., </a:t>
            </a:r>
            <a:r>
              <a:rPr lang="en-US" dirty="0" err="1"/>
              <a:t>Sain</a:t>
            </a:r>
            <a:r>
              <a:rPr lang="en-US" dirty="0"/>
              <a:t>, S. L. &amp; Guo, K. (2012), ‘Data mining for the online retail in- </a:t>
            </a:r>
            <a:r>
              <a:rPr lang="en-US" dirty="0" err="1"/>
              <a:t>dustry</a:t>
            </a:r>
            <a:r>
              <a:rPr lang="en-US" dirty="0"/>
              <a:t>: A case study of </a:t>
            </a:r>
            <a:r>
              <a:rPr lang="en-US" dirty="0" err="1"/>
              <a:t>rfm</a:t>
            </a:r>
            <a:r>
              <a:rPr lang="en-US" dirty="0"/>
              <a:t> model-based customer segmentation using data mining’, Journal of Database Marketing &amp; Customer Strategy Management 19(3), 197–208.</a:t>
            </a:r>
          </a:p>
          <a:p>
            <a:pPr marL="0" indent="0">
              <a:buNone/>
            </a:pPr>
            <a:r>
              <a:rPr lang="en-US" dirty="0"/>
              <a:t>URL: </a:t>
            </a:r>
            <a:r>
              <a:rPr lang="en-US" dirty="0">
                <a:hlinkClick r:id="rId2"/>
              </a:rPr>
              <a:t>https://doi.org/10.1057/dbm.2012.17</a:t>
            </a:r>
            <a:endParaRPr lang="en-US" dirty="0"/>
          </a:p>
          <a:p>
            <a:pPr marL="0" indent="0">
              <a:buNone/>
            </a:pPr>
            <a:r>
              <a:rPr lang="en-US" dirty="0" err="1"/>
              <a:t>Cooil</a:t>
            </a:r>
            <a:r>
              <a:rPr lang="en-US" dirty="0"/>
              <a:t>, B., Aksoy, L. &amp; </a:t>
            </a:r>
            <a:r>
              <a:rPr lang="en-US" dirty="0" err="1"/>
              <a:t>Keiningham</a:t>
            </a:r>
            <a:r>
              <a:rPr lang="en-US" dirty="0"/>
              <a:t>, T. L. (2008), ‘Approaches to customer segmentation’, Journal of Relationship Marketing 6(3-4), 9–39.</a:t>
            </a:r>
          </a:p>
          <a:p>
            <a:pPr marL="0" indent="0">
              <a:buNone/>
            </a:pPr>
            <a:r>
              <a:rPr lang="en-US" dirty="0"/>
              <a:t>Marcus, C. (1998), ‘A practical yet meaningful approach to customer </a:t>
            </a:r>
            <a:r>
              <a:rPr lang="en-US" dirty="0" err="1"/>
              <a:t>segmen</a:t>
            </a:r>
            <a:r>
              <a:rPr lang="en-US" dirty="0"/>
              <a:t>- </a:t>
            </a:r>
            <a:r>
              <a:rPr lang="en-US" dirty="0" err="1"/>
              <a:t>tation</a:t>
            </a:r>
            <a:r>
              <a:rPr lang="en-US" dirty="0"/>
              <a:t> approach to customer segmentation’, Journal of Consumer Marketing 15, 494–504.</a:t>
            </a:r>
          </a:p>
          <a:p>
            <a:pPr marL="0" indent="0">
              <a:buNone/>
            </a:pPr>
            <a:r>
              <a:rPr lang="en-US" dirty="0"/>
              <a:t>Mattson, M. P. (2014), ‘Superior pattern processing is the essence of the evolved human brain’, Frontiers in Neuroscience 8, 265.</a:t>
            </a:r>
          </a:p>
          <a:p>
            <a:pPr marL="0" indent="0">
              <a:buNone/>
            </a:pPr>
            <a:r>
              <a:rPr lang="en-US" dirty="0"/>
              <a:t>Morrison, C., Gruenewald, P. J., </a:t>
            </a:r>
            <a:r>
              <a:rPr lang="en-US" dirty="0" err="1"/>
              <a:t>Freisthler</a:t>
            </a:r>
            <a:r>
              <a:rPr lang="en-US" dirty="0"/>
              <a:t>, B., </a:t>
            </a:r>
            <a:r>
              <a:rPr lang="en-US" dirty="0" err="1"/>
              <a:t>Ponicki</a:t>
            </a:r>
            <a:r>
              <a:rPr lang="en-US" dirty="0"/>
              <a:t>, W. R. &amp; </a:t>
            </a:r>
            <a:r>
              <a:rPr lang="en-US" dirty="0" err="1"/>
              <a:t>Remer,L</a:t>
            </a:r>
            <a:r>
              <a:rPr lang="en-US" dirty="0"/>
              <a:t>. G. (2014), ‘The economic geography of medical cannabis dispensaries in </a:t>
            </a:r>
            <a:r>
              <a:rPr lang="en-US" dirty="0" err="1"/>
              <a:t>california</a:t>
            </a:r>
            <a:r>
              <a:rPr lang="en-US" dirty="0"/>
              <a:t>’, International Journal of Drug Policy 25(3), 508 – 515.</a:t>
            </a:r>
          </a:p>
          <a:p>
            <a:pPr marL="0" indent="0">
              <a:buNone/>
            </a:pPr>
            <a:r>
              <a:rPr lang="en-US" dirty="0"/>
              <a:t>URL: </a:t>
            </a:r>
            <a:r>
              <a:rPr lang="en-US" dirty="0">
                <a:hlinkClick r:id="rId3"/>
              </a:rPr>
              <a:t>http://www.sciencedirect.com/science/article/pii/S0955395913002387</a:t>
            </a:r>
            <a:endParaRPr lang="en-US" dirty="0"/>
          </a:p>
          <a:p>
            <a:pPr marL="0" indent="0">
              <a:buNone/>
            </a:pPr>
            <a:r>
              <a:rPr lang="en-US" dirty="0"/>
              <a:t>Rajaraman, A. &amp; Ullman, J. D. (2011), Mining of Massive Datasets, Cam- bridge University Press, New York, NY, USA.</a:t>
            </a:r>
          </a:p>
          <a:p>
            <a:pPr marL="0" indent="0">
              <a:buNone/>
            </a:pPr>
            <a:r>
              <a:rPr lang="en-US" dirty="0"/>
              <a:t>Rogers, S. &amp; </a:t>
            </a:r>
            <a:r>
              <a:rPr lang="en-US" dirty="0" err="1"/>
              <a:t>Girolami</a:t>
            </a:r>
            <a:r>
              <a:rPr lang="en-US" dirty="0"/>
              <a:t>, M. (2016), A First Course in Machine Learning, Second Edition, Chapman &amp; Hall/CRC.</a:t>
            </a:r>
          </a:p>
          <a:p>
            <a:pPr marL="0" indent="0">
              <a:buNone/>
            </a:pPr>
            <a:r>
              <a:rPr lang="en-US" dirty="0"/>
              <a:t>Roux, M. (2018), ‘A comparative study of divisive and agglomerative </a:t>
            </a:r>
            <a:r>
              <a:rPr lang="en-US" dirty="0" err="1"/>
              <a:t>hierar</a:t>
            </a:r>
            <a:r>
              <a:rPr lang="en-US" dirty="0"/>
              <a:t>- </a:t>
            </a:r>
            <a:r>
              <a:rPr lang="en-US" dirty="0" err="1"/>
              <a:t>chical</a:t>
            </a:r>
            <a:r>
              <a:rPr lang="en-US" dirty="0"/>
              <a:t> clustering algorithms’, Journal of Classification 35(2), 345–366.</a:t>
            </a:r>
          </a:p>
          <a:p>
            <a:pPr marL="0" indent="0">
              <a:buNone/>
            </a:pPr>
            <a:r>
              <a:rPr lang="en-US" dirty="0"/>
              <a:t>URL: https://doi.org/10.1007/s00357-018-9259-9</a:t>
            </a:r>
          </a:p>
        </p:txBody>
      </p:sp>
      <p:sp>
        <p:nvSpPr>
          <p:cNvPr id="4" name="Slide Number Placeholder 3"/>
          <p:cNvSpPr>
            <a:spLocks noGrp="1"/>
          </p:cNvSpPr>
          <p:nvPr>
            <p:ph type="sldNum" sz="quarter" idx="12"/>
          </p:nvPr>
        </p:nvSpPr>
        <p:spPr/>
        <p:txBody>
          <a:bodyPr/>
          <a:lstStyle/>
          <a:p>
            <a:fld id="{BDCDBBEF-AA6C-4BA6-85B2-A17D7F280E38}" type="slidenum">
              <a:rPr lang="en-US" smtClean="0"/>
              <a:pPr/>
              <a:t>26</a:t>
            </a:fld>
            <a:endParaRPr lang="en-US"/>
          </a:p>
        </p:txBody>
      </p:sp>
    </p:spTree>
    <p:extLst>
      <p:ext uri="{BB962C8B-B14F-4D97-AF65-F5344CB8AC3E}">
        <p14:creationId xmlns:p14="http://schemas.microsoft.com/office/powerpoint/2010/main" val="191225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C364B-37BF-4C86-B598-F588AF5B5ED0}"/>
              </a:ext>
            </a:extLst>
          </p:cNvPr>
          <p:cNvSpPr>
            <a:spLocks noGrp="1"/>
          </p:cNvSpPr>
          <p:nvPr>
            <p:ph type="title"/>
          </p:nvPr>
        </p:nvSpPr>
        <p:spPr>
          <a:xfrm>
            <a:off x="839788" y="457200"/>
            <a:ext cx="3932237" cy="377301"/>
          </a:xfrm>
        </p:spPr>
        <p:txBody>
          <a:bodyPr>
            <a:normAutofit fontScale="90000"/>
          </a:bodyPr>
          <a:lstStyle/>
          <a:p>
            <a:r>
              <a:rPr lang="en-US" dirty="0"/>
              <a:t> </a:t>
            </a:r>
            <a:endParaRPr lang="en-IN" dirty="0"/>
          </a:p>
        </p:txBody>
      </p:sp>
      <p:pic>
        <p:nvPicPr>
          <p:cNvPr id="7" name="Content Placeholder 6">
            <a:extLst>
              <a:ext uri="{FF2B5EF4-FFF2-40B4-BE49-F238E27FC236}">
                <a16:creationId xmlns:a16="http://schemas.microsoft.com/office/drawing/2014/main" id="{14B83431-5AD9-44F6-A56E-1107F7C292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5522" y="559293"/>
            <a:ext cx="10449866" cy="5797057"/>
          </a:xfrm>
        </p:spPr>
      </p:pic>
      <p:sp>
        <p:nvSpPr>
          <p:cNvPr id="4" name="Text Placeholder 3">
            <a:extLst>
              <a:ext uri="{FF2B5EF4-FFF2-40B4-BE49-F238E27FC236}">
                <a16:creationId xmlns:a16="http://schemas.microsoft.com/office/drawing/2014/main" id="{6BFA0EAB-515A-4E57-9E4C-B12F3A034A89}"/>
              </a:ext>
            </a:extLst>
          </p:cNvPr>
          <p:cNvSpPr>
            <a:spLocks noGrp="1"/>
          </p:cNvSpPr>
          <p:nvPr>
            <p:ph type="body" sz="half" idx="2"/>
          </p:nvPr>
        </p:nvSpPr>
        <p:spPr>
          <a:xfrm>
            <a:off x="839788" y="457200"/>
            <a:ext cx="3932237" cy="5411788"/>
          </a:xfrm>
        </p:spPr>
        <p:txBody>
          <a:bodyPr/>
          <a:lstStyle/>
          <a:p>
            <a:r>
              <a:rPr lang="en-US" dirty="0"/>
              <a:t> </a:t>
            </a:r>
            <a:endParaRPr lang="en-IN" dirty="0"/>
          </a:p>
        </p:txBody>
      </p:sp>
      <p:sp>
        <p:nvSpPr>
          <p:cNvPr id="5" name="Slide Number Placeholder 4">
            <a:extLst>
              <a:ext uri="{FF2B5EF4-FFF2-40B4-BE49-F238E27FC236}">
                <a16:creationId xmlns:a16="http://schemas.microsoft.com/office/drawing/2014/main" id="{63C1DFE0-AEA2-4D9D-9257-5796AAD8FD99}"/>
              </a:ext>
            </a:extLst>
          </p:cNvPr>
          <p:cNvSpPr>
            <a:spLocks noGrp="1"/>
          </p:cNvSpPr>
          <p:nvPr>
            <p:ph type="sldNum" sz="quarter" idx="12"/>
          </p:nvPr>
        </p:nvSpPr>
        <p:spPr/>
        <p:txBody>
          <a:bodyPr/>
          <a:lstStyle/>
          <a:p>
            <a:fld id="{BDCDBBEF-AA6C-4BA6-85B2-A17D7F280E38}" type="slidenum">
              <a:rPr lang="en-US" smtClean="0"/>
              <a:pPr/>
              <a:t>3</a:t>
            </a:fld>
            <a:endParaRPr lang="en-US"/>
          </a:p>
        </p:txBody>
      </p:sp>
    </p:spTree>
    <p:extLst>
      <p:ext uri="{BB962C8B-B14F-4D97-AF65-F5344CB8AC3E}">
        <p14:creationId xmlns:p14="http://schemas.microsoft.com/office/powerpoint/2010/main" val="4127827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r>
              <a:rPr lang="en-US" b="1" dirty="0">
                <a:latin typeface="Times New Roman"/>
                <a:cs typeface="Times New Roman"/>
              </a:rPr>
              <a:t>Outline</a:t>
            </a:r>
          </a:p>
        </p:txBody>
      </p:sp>
      <p:sp>
        <p:nvSpPr>
          <p:cNvPr id="3" name="Content Placeholder 2"/>
          <p:cNvSpPr>
            <a:spLocks noGrp="1"/>
          </p:cNvSpPr>
          <p:nvPr>
            <p:ph idx="1"/>
          </p:nvPr>
        </p:nvSpPr>
        <p:spPr>
          <a:xfrm>
            <a:off x="838200" y="1588220"/>
            <a:ext cx="10515600" cy="4952253"/>
          </a:xfrm>
        </p:spPr>
        <p:txBody>
          <a:bodyPr>
            <a:normAutofit/>
          </a:bodyPr>
          <a:lstStyle/>
          <a:p>
            <a:r>
              <a:rPr lang="en-US" dirty="0">
                <a:latin typeface="Times New Roman"/>
                <a:cs typeface="Times New Roman"/>
              </a:rPr>
              <a:t>Introduction to Project</a:t>
            </a:r>
          </a:p>
          <a:p>
            <a:r>
              <a:rPr lang="en-US" dirty="0">
                <a:latin typeface="Times New Roman"/>
                <a:cs typeface="Times New Roman"/>
              </a:rPr>
              <a:t>Problem Formulation</a:t>
            </a:r>
          </a:p>
          <a:p>
            <a:r>
              <a:rPr lang="en-US" dirty="0">
                <a:latin typeface="Times New Roman"/>
                <a:cs typeface="Times New Roman"/>
              </a:rPr>
              <a:t>Objectives of the work</a:t>
            </a:r>
          </a:p>
          <a:p>
            <a:r>
              <a:rPr lang="en-US" dirty="0">
                <a:latin typeface="Times New Roman"/>
                <a:cs typeface="Times New Roman"/>
              </a:rPr>
              <a:t>Methodology used </a:t>
            </a:r>
          </a:p>
          <a:p>
            <a:r>
              <a:rPr lang="en-US" spc="-10" dirty="0">
                <a:latin typeface="Times New Roman"/>
                <a:cs typeface="Times New Roman"/>
              </a:rPr>
              <a:t>Results and Outputs</a:t>
            </a:r>
          </a:p>
          <a:p>
            <a:r>
              <a:rPr lang="en-US" spc="-10" dirty="0">
                <a:latin typeface="Times New Roman"/>
                <a:cs typeface="Times New Roman"/>
              </a:rPr>
              <a:t>Conclusion</a:t>
            </a:r>
          </a:p>
          <a:p>
            <a:r>
              <a:rPr lang="en-US" dirty="0">
                <a:latin typeface="Times New Roman"/>
                <a:cs typeface="Times New Roman"/>
              </a:rPr>
              <a:t>Future Scope</a:t>
            </a:r>
          </a:p>
          <a:p>
            <a:r>
              <a:rPr lang="en-US" dirty="0">
                <a:latin typeface="Times New Roman"/>
                <a:cs typeface="Times New Roman"/>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4</a:t>
            </a:fld>
            <a:endParaRPr lang="en-US"/>
          </a:p>
        </p:txBody>
      </p:sp>
    </p:spTree>
    <p:extLst>
      <p:ext uri="{BB962C8B-B14F-4D97-AF65-F5344CB8AC3E}">
        <p14:creationId xmlns:p14="http://schemas.microsoft.com/office/powerpoint/2010/main" val="2605982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Project:</a:t>
            </a:r>
          </a:p>
        </p:txBody>
      </p:sp>
      <p:sp>
        <p:nvSpPr>
          <p:cNvPr id="3" name="Content Placeholder 2"/>
          <p:cNvSpPr>
            <a:spLocks noGrp="1"/>
          </p:cNvSpPr>
          <p:nvPr>
            <p:ph idx="1"/>
          </p:nvPr>
        </p:nvSpPr>
        <p:spPr>
          <a:xfrm>
            <a:off x="838200" y="1690688"/>
            <a:ext cx="10515600" cy="4486275"/>
          </a:xfrm>
        </p:spPr>
        <p:txBody>
          <a:bodyPr>
            <a:normAutofit/>
          </a:bodyPr>
          <a:lstStyle/>
          <a:p>
            <a:r>
              <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Process of classifying a customer base into several groups of people who share similarities in a variety of ways such as gender, age, interests and spending habits.</a:t>
            </a:r>
          </a:p>
          <a:p>
            <a:pPr marL="0" indent="0">
              <a:buNone/>
            </a:pPr>
            <a:endPar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r>
              <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Companies </a:t>
            </a:r>
            <a:r>
              <a:rPr lang="en-IN" dirty="0">
                <a:solidFill>
                  <a:srgbClr val="000000"/>
                </a:solidFill>
                <a:latin typeface="Calibri" panose="020F0502020204030204" pitchFamily="34" charset="0"/>
                <a:ea typeface="Calibri" panose="020F0502020204030204" pitchFamily="34" charset="0"/>
                <a:cs typeface="Times New Roman" panose="02020603050405020304" pitchFamily="18" charset="0"/>
              </a:rPr>
              <a:t>using this</a:t>
            </a:r>
            <a:r>
              <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are under the impression that all customers have different needs and need specific marketing effort to address them appropriately.</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latin typeface="Calibri" panose="020F0502020204030204" pitchFamily="34" charset="0"/>
              <a:ea typeface="Calibri" panose="020F0502020204030204" pitchFamily="34" charset="0"/>
              <a:cs typeface="Times New Roman" panose="02020603050405020304" pitchFamily="18" charset="0"/>
            </a:endParaRPr>
          </a:p>
          <a:p>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5</a:t>
            </a:fld>
            <a:endParaRPr lang="en-US"/>
          </a:p>
        </p:txBody>
      </p:sp>
    </p:spTree>
    <p:extLst>
      <p:ext uri="{BB962C8B-B14F-4D97-AF65-F5344CB8AC3E}">
        <p14:creationId xmlns:p14="http://schemas.microsoft.com/office/powerpoint/2010/main" val="3401012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8CDAD-99F6-405B-9CCF-21EAD152700C}"/>
              </a:ext>
            </a:extLst>
          </p:cNvPr>
          <p:cNvSpPr>
            <a:spLocks noGrp="1"/>
          </p:cNvSpPr>
          <p:nvPr>
            <p:ph type="title"/>
          </p:nvPr>
        </p:nvSpPr>
        <p:spPr/>
        <p:txBody>
          <a:bodyPr>
            <a:normAutofit/>
          </a:bodyPr>
          <a:lstStyle/>
          <a:p>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5A846829-5D4C-4D1D-97DA-250805B3B88E}"/>
              </a:ext>
            </a:extLst>
          </p:cNvPr>
          <p:cNvSpPr>
            <a:spLocks noGrp="1"/>
          </p:cNvSpPr>
          <p:nvPr>
            <p:ph idx="1"/>
          </p:nvPr>
        </p:nvSpPr>
        <p:spPr>
          <a:xfrm>
            <a:off x="838200" y="365125"/>
            <a:ext cx="10515600" cy="5811838"/>
          </a:xfrm>
        </p:spPr>
        <p:txBody>
          <a:bodyPr>
            <a:normAutofit/>
          </a:bodyPr>
          <a:lstStyle/>
          <a:p>
            <a:endParaRPr lang="en-IN" i="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i="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r>
              <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With the data collected, companies can gain a deeper understanding of customer preferences and the need to acquire key components that can earn them a high profit.</a:t>
            </a:r>
          </a:p>
          <a:p>
            <a:pPr marL="0" indent="0">
              <a:buNone/>
            </a:pPr>
            <a:endParaRPr lang="en-IN"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r>
              <a:rPr lang="en-IN" dirty="0">
                <a:ea typeface="Calibri" panose="020F0502020204030204" pitchFamily="34" charset="0"/>
                <a:cs typeface="Times New Roman" panose="02020603050405020304" pitchFamily="18" charset="0"/>
              </a:rPr>
              <a:t>It</a:t>
            </a:r>
            <a:r>
              <a:rPr lang="en-IN" dirty="0">
                <a:effectLst/>
                <a:ea typeface="Calibri" panose="020F0502020204030204" pitchFamily="34" charset="0"/>
                <a:cs typeface="Times New Roman" panose="02020603050405020304" pitchFamily="18" charset="0"/>
              </a:rPr>
              <a:t> is one of the most important applications for unsupervised learning. </a:t>
            </a:r>
          </a:p>
          <a:p>
            <a:endParaRPr lang="en-IN" dirty="0">
              <a:ea typeface="Calibri" panose="020F0502020204030204" pitchFamily="34" charset="0"/>
              <a:cs typeface="Times New Roman" panose="02020603050405020304" pitchFamily="18" charset="0"/>
            </a:endParaRPr>
          </a:p>
          <a:p>
            <a:r>
              <a:rPr lang="en-IN" dirty="0">
                <a:effectLst/>
                <a:ea typeface="Calibri" panose="020F0502020204030204" pitchFamily="34" charset="0"/>
                <a:cs typeface="Times New Roman" panose="02020603050405020304" pitchFamily="18" charset="0"/>
              </a:rPr>
              <a:t>Using clustering techniques, companies can target a number of customer segments that allow them to identify a potential user base. </a:t>
            </a:r>
            <a:endParaRPr lang="en-IN" dirty="0"/>
          </a:p>
        </p:txBody>
      </p:sp>
      <p:sp>
        <p:nvSpPr>
          <p:cNvPr id="4" name="Slide Number Placeholder 3">
            <a:extLst>
              <a:ext uri="{FF2B5EF4-FFF2-40B4-BE49-F238E27FC236}">
                <a16:creationId xmlns:a16="http://schemas.microsoft.com/office/drawing/2014/main" id="{449CF6CC-C4BA-421B-8303-587EA5A41941}"/>
              </a:ext>
            </a:extLst>
          </p:cNvPr>
          <p:cNvSpPr>
            <a:spLocks noGrp="1"/>
          </p:cNvSpPr>
          <p:nvPr>
            <p:ph type="sldNum" sz="quarter" idx="12"/>
          </p:nvPr>
        </p:nvSpPr>
        <p:spPr/>
        <p:txBody>
          <a:bodyPr/>
          <a:lstStyle/>
          <a:p>
            <a:fld id="{BDCDBBEF-AA6C-4BA6-85B2-A17D7F280E38}" type="slidenum">
              <a:rPr lang="en-US" smtClean="0"/>
              <a:pPr/>
              <a:t>6</a:t>
            </a:fld>
            <a:endParaRPr lang="en-US"/>
          </a:p>
        </p:txBody>
      </p:sp>
    </p:spTree>
    <p:extLst>
      <p:ext uri="{BB962C8B-B14F-4D97-AF65-F5344CB8AC3E}">
        <p14:creationId xmlns:p14="http://schemas.microsoft.com/office/powerpoint/2010/main" val="765630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0D829-E482-41DE-BF50-430957F5B105}"/>
              </a:ext>
            </a:extLst>
          </p:cNvPr>
          <p:cNvSpPr>
            <a:spLocks noGrp="1"/>
          </p:cNvSpPr>
          <p:nvPr>
            <p:ph type="title"/>
          </p:nvPr>
        </p:nvSpPr>
        <p:spPr/>
        <p:txBody>
          <a:bodyPr/>
          <a:lstStyle/>
          <a:p>
            <a:r>
              <a:rPr lang="en-US" b="1" dirty="0"/>
              <a:t>Project Formulation:</a:t>
            </a:r>
            <a:endParaRPr lang="en-IN" dirty="0"/>
          </a:p>
        </p:txBody>
      </p:sp>
      <p:sp>
        <p:nvSpPr>
          <p:cNvPr id="3" name="Content Placeholder 2">
            <a:extLst>
              <a:ext uri="{FF2B5EF4-FFF2-40B4-BE49-F238E27FC236}">
                <a16:creationId xmlns:a16="http://schemas.microsoft.com/office/drawing/2014/main" id="{5C58F004-5BA9-4E73-A898-C64779453E13}"/>
              </a:ext>
            </a:extLst>
          </p:cNvPr>
          <p:cNvSpPr>
            <a:spLocks noGrp="1"/>
          </p:cNvSpPr>
          <p:nvPr>
            <p:ph idx="1"/>
          </p:nvPr>
        </p:nvSpPr>
        <p:spPr/>
        <p:txBody>
          <a:bodyPr>
            <a:normAutofit fontScale="92500" lnSpcReduction="10000"/>
          </a:bodyPr>
          <a:lstStyle/>
          <a:p>
            <a:pPr marL="0" indent="0">
              <a:buNone/>
            </a:pPr>
            <a:r>
              <a:rPr lang="en-IN" sz="4000" dirty="0"/>
              <a:t>1. K-means Clustering</a:t>
            </a:r>
          </a:p>
          <a:p>
            <a:r>
              <a:rPr lang="en-US" sz="2800" dirty="0">
                <a:effectLst/>
                <a:latin typeface="Times New Roman" panose="02020603050405020304" pitchFamily="18" charset="0"/>
                <a:ea typeface="Times New Roman" panose="02020603050405020304" pitchFamily="18" charset="0"/>
              </a:rPr>
              <a:t>The k-means rule works by taking k centroids and indiscriminately putting them across the dataset, ideally so they're equally spaced out. </a:t>
            </a:r>
          </a:p>
          <a:p>
            <a:r>
              <a:rPr lang="en-US" sz="2800" dirty="0">
                <a:latin typeface="Times New Roman" panose="02020603050405020304" pitchFamily="18" charset="0"/>
                <a:ea typeface="Times New Roman" panose="02020603050405020304" pitchFamily="18" charset="0"/>
              </a:rPr>
              <a:t>E</a:t>
            </a:r>
            <a:r>
              <a:rPr lang="en-US" sz="2800" dirty="0">
                <a:effectLst/>
                <a:latin typeface="Times New Roman" panose="02020603050405020304" pitchFamily="18" charset="0"/>
                <a:ea typeface="Times New Roman" panose="02020603050405020304" pitchFamily="18" charset="0"/>
              </a:rPr>
              <a:t>very data point then gets assigned  to the center of mass it's highest to, that is that the center of mass with the littlest Euclidian Distance between it and also the data point. </a:t>
            </a:r>
          </a:p>
          <a:p>
            <a:r>
              <a:rPr lang="en-US" sz="2800" dirty="0">
                <a:effectLst/>
                <a:latin typeface="Times New Roman" panose="02020603050405020304" pitchFamily="18" charset="0"/>
                <a:ea typeface="Times New Roman" panose="02020603050405020304" pitchFamily="18" charset="0"/>
              </a:rPr>
              <a:t>Once all the info are assigned , the centroids update by turning into the mean of all the info assigned  to that. once the centroids stop moving or the assignments stop dynamic , the rule stops. </a:t>
            </a:r>
          </a:p>
          <a:p>
            <a:r>
              <a:rPr lang="en-US" sz="2800" dirty="0">
                <a:latin typeface="Times New Roman" panose="02020603050405020304" pitchFamily="18" charset="0"/>
                <a:ea typeface="Times New Roman" panose="02020603050405020304" pitchFamily="18" charset="0"/>
              </a:rPr>
              <a:t>T</a:t>
            </a:r>
            <a:r>
              <a:rPr lang="en-US" sz="2800" dirty="0">
                <a:effectLst/>
                <a:latin typeface="Times New Roman" panose="02020603050405020304" pitchFamily="18" charset="0"/>
                <a:ea typeface="Times New Roman" panose="02020603050405020304" pitchFamily="18" charset="0"/>
              </a:rPr>
              <a:t>o urge on the brink of the best answer for a selected k, it's counseled to rerun the rule with completely different initial center of mass assignments. </a:t>
            </a:r>
          </a:p>
          <a:p>
            <a:pPr marL="0" indent="0">
              <a:buNone/>
            </a:pPr>
            <a:endParaRPr lang="en-IN" dirty="0"/>
          </a:p>
        </p:txBody>
      </p:sp>
      <p:sp>
        <p:nvSpPr>
          <p:cNvPr id="4" name="Slide Number Placeholder 3">
            <a:extLst>
              <a:ext uri="{FF2B5EF4-FFF2-40B4-BE49-F238E27FC236}">
                <a16:creationId xmlns:a16="http://schemas.microsoft.com/office/drawing/2014/main" id="{51CEBE00-6CC5-47F1-89E7-32CCEF019860}"/>
              </a:ext>
            </a:extLst>
          </p:cNvPr>
          <p:cNvSpPr>
            <a:spLocks noGrp="1"/>
          </p:cNvSpPr>
          <p:nvPr>
            <p:ph type="sldNum" sz="quarter" idx="12"/>
          </p:nvPr>
        </p:nvSpPr>
        <p:spPr/>
        <p:txBody>
          <a:bodyPr/>
          <a:lstStyle/>
          <a:p>
            <a:fld id="{BDCDBBEF-AA6C-4BA6-85B2-A17D7F280E38}" type="slidenum">
              <a:rPr lang="en-US" smtClean="0"/>
              <a:pPr/>
              <a:t>7</a:t>
            </a:fld>
            <a:endParaRPr lang="en-US"/>
          </a:p>
        </p:txBody>
      </p:sp>
    </p:spTree>
    <p:extLst>
      <p:ext uri="{BB962C8B-B14F-4D97-AF65-F5344CB8AC3E}">
        <p14:creationId xmlns:p14="http://schemas.microsoft.com/office/powerpoint/2010/main" val="3220425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1591C-139B-42A4-94FF-C8393411EFCA}"/>
              </a:ext>
            </a:extLst>
          </p:cNvPr>
          <p:cNvSpPr>
            <a:spLocks noGrp="1"/>
          </p:cNvSpPr>
          <p:nvPr>
            <p:ph type="title"/>
          </p:nvPr>
        </p:nvSpPr>
        <p:spPr/>
        <p:txBody>
          <a:bodyPr/>
          <a:lstStyle/>
          <a:p>
            <a:r>
              <a:rPr lang="en-IN" sz="4400" b="1" dirty="0"/>
              <a:t>2. Preparing Data</a:t>
            </a:r>
            <a:endParaRPr lang="en-IN" dirty="0"/>
          </a:p>
        </p:txBody>
      </p:sp>
      <p:sp>
        <p:nvSpPr>
          <p:cNvPr id="3" name="Content Placeholder 2">
            <a:extLst>
              <a:ext uri="{FF2B5EF4-FFF2-40B4-BE49-F238E27FC236}">
                <a16:creationId xmlns:a16="http://schemas.microsoft.com/office/drawing/2014/main" id="{23BF0364-B6AE-4EEE-A70A-5E1C115D6C8D}"/>
              </a:ext>
            </a:extLst>
          </p:cNvPr>
          <p:cNvSpPr>
            <a:spLocks noGrp="1"/>
          </p:cNvSpPr>
          <p:nvPr>
            <p:ph idx="1"/>
          </p:nvPr>
        </p:nvSpPr>
        <p:spPr/>
        <p:txBody>
          <a:bodyPr/>
          <a:lstStyle/>
          <a:p>
            <a:pPr marL="0" indent="0">
              <a:buNone/>
            </a:pPr>
            <a:r>
              <a:rPr lang="en-US" dirty="0">
                <a:latin typeface="Times New Roman" panose="02020603050405020304" pitchFamily="18" charset="0"/>
                <a:ea typeface="Times New Roman" panose="02020603050405020304" pitchFamily="18" charset="0"/>
              </a:rPr>
              <a:t>I</a:t>
            </a:r>
            <a:r>
              <a:rPr lang="en-US" dirty="0">
                <a:effectLst/>
                <a:latin typeface="Times New Roman" panose="02020603050405020304" pitchFamily="18" charset="0"/>
                <a:ea typeface="Times New Roman" panose="02020603050405020304" pitchFamily="18" charset="0"/>
              </a:rPr>
              <a:t>t is necessary to :</a:t>
            </a:r>
          </a:p>
          <a:p>
            <a:r>
              <a:rPr lang="en-US" dirty="0">
                <a:effectLst/>
                <a:latin typeface="Times New Roman" panose="02020603050405020304" pitchFamily="18" charset="0"/>
                <a:ea typeface="Times New Roman" panose="02020603050405020304" pitchFamily="18" charset="0"/>
              </a:rPr>
              <a:t>consider the raw data</a:t>
            </a:r>
          </a:p>
          <a:p>
            <a:r>
              <a:rPr lang="en-US" dirty="0">
                <a:effectLst/>
                <a:latin typeface="Times New Roman" panose="02020603050405020304" pitchFamily="18" charset="0"/>
                <a:ea typeface="Times New Roman" panose="02020603050405020304" pitchFamily="18" charset="0"/>
              </a:rPr>
              <a:t>examine its format and original features</a:t>
            </a:r>
          </a:p>
          <a:p>
            <a:r>
              <a:rPr lang="en-US" dirty="0">
                <a:effectLst/>
                <a:latin typeface="Times New Roman" panose="02020603050405020304" pitchFamily="18" charset="0"/>
                <a:ea typeface="Times New Roman" panose="02020603050405020304" pitchFamily="18" charset="0"/>
              </a:rPr>
              <a:t>transform them into a workable format for the task at hand.</a:t>
            </a:r>
          </a:p>
          <a:p>
            <a:pPr marL="0" indent="0">
              <a:buNone/>
            </a:pPr>
            <a:r>
              <a:rPr lang="en-US" dirty="0">
                <a:latin typeface="Times New Roman" panose="02020603050405020304" pitchFamily="18" charset="0"/>
                <a:ea typeface="Times New Roman" panose="02020603050405020304" pitchFamily="18" charset="0"/>
              </a:rPr>
              <a:t>In short, </a:t>
            </a:r>
            <a:r>
              <a:rPr lang="en-US" dirty="0">
                <a:effectLst/>
                <a:latin typeface="Times New Roman" panose="02020603050405020304" pitchFamily="18" charset="0"/>
                <a:ea typeface="Times New Roman" panose="02020603050405020304" pitchFamily="18" charset="0"/>
              </a:rPr>
              <a:t>transaction-based variables need to be converted into customer-based variables</a:t>
            </a:r>
            <a:r>
              <a:rPr lang="en-US" sz="3600" dirty="0">
                <a:latin typeface="Times New Roman" panose="02020603050405020304" pitchFamily="18" charset="0"/>
                <a:ea typeface="Times New Roman" panose="02020603050405020304" pitchFamily="18" charset="0"/>
              </a:rPr>
              <a:t>.</a:t>
            </a:r>
            <a:endParaRPr lang="en-IN" sz="3600" dirty="0">
              <a:effectLst/>
              <a:latin typeface="Times New Roman" panose="02020603050405020304" pitchFamily="18" charset="0"/>
              <a:ea typeface="Times New Roman" panose="02020603050405020304" pitchFamily="18" charset="0"/>
            </a:endParaRPr>
          </a:p>
          <a:p>
            <a:pPr marL="0" indent="0">
              <a:buNone/>
            </a:pPr>
            <a:endParaRPr lang="en-IN" dirty="0"/>
          </a:p>
        </p:txBody>
      </p:sp>
      <p:sp>
        <p:nvSpPr>
          <p:cNvPr id="4" name="Slide Number Placeholder 3">
            <a:extLst>
              <a:ext uri="{FF2B5EF4-FFF2-40B4-BE49-F238E27FC236}">
                <a16:creationId xmlns:a16="http://schemas.microsoft.com/office/drawing/2014/main" id="{90D97851-AA96-4E03-84E7-16646E6914E5}"/>
              </a:ext>
            </a:extLst>
          </p:cNvPr>
          <p:cNvSpPr>
            <a:spLocks noGrp="1"/>
          </p:cNvSpPr>
          <p:nvPr>
            <p:ph type="sldNum" sz="quarter" idx="12"/>
          </p:nvPr>
        </p:nvSpPr>
        <p:spPr/>
        <p:txBody>
          <a:bodyPr/>
          <a:lstStyle/>
          <a:p>
            <a:fld id="{BDCDBBEF-AA6C-4BA6-85B2-A17D7F280E38}" type="slidenum">
              <a:rPr lang="en-US" smtClean="0"/>
              <a:pPr/>
              <a:t>8</a:t>
            </a:fld>
            <a:endParaRPr lang="en-US"/>
          </a:p>
        </p:txBody>
      </p:sp>
    </p:spTree>
    <p:extLst>
      <p:ext uri="{BB962C8B-B14F-4D97-AF65-F5344CB8AC3E}">
        <p14:creationId xmlns:p14="http://schemas.microsoft.com/office/powerpoint/2010/main" val="537537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097B7-6848-4691-8C24-E576ACFC33B9}"/>
              </a:ext>
            </a:extLst>
          </p:cNvPr>
          <p:cNvSpPr>
            <a:spLocks noGrp="1"/>
          </p:cNvSpPr>
          <p:nvPr>
            <p:ph type="title"/>
          </p:nvPr>
        </p:nvSpPr>
        <p:spPr/>
        <p:txBody>
          <a:bodyPr/>
          <a:lstStyle/>
          <a:p>
            <a:r>
              <a:rPr lang="en-IN" sz="4400" b="1" dirty="0"/>
              <a:t>2.1 Feature Engineering</a:t>
            </a:r>
            <a:endParaRPr lang="en-IN" dirty="0"/>
          </a:p>
        </p:txBody>
      </p:sp>
      <p:sp>
        <p:nvSpPr>
          <p:cNvPr id="3" name="Content Placeholder 2">
            <a:extLst>
              <a:ext uri="{FF2B5EF4-FFF2-40B4-BE49-F238E27FC236}">
                <a16:creationId xmlns:a16="http://schemas.microsoft.com/office/drawing/2014/main" id="{E7134C74-4BF8-436D-A5C6-B6BDB305D494}"/>
              </a:ext>
            </a:extLst>
          </p:cNvPr>
          <p:cNvSpPr>
            <a:spLocks noGrp="1"/>
          </p:cNvSpPr>
          <p:nvPr>
            <p:ph idx="1"/>
          </p:nvPr>
        </p:nvSpPr>
        <p:spPr/>
        <p:txBody>
          <a:bodyPr/>
          <a:lstStyle/>
          <a:p>
            <a:pPr marL="0" indent="0">
              <a:buNone/>
            </a:pPr>
            <a:r>
              <a:rPr lang="en-US" sz="2800" dirty="0">
                <a:effectLst/>
                <a:latin typeface="Times New Roman" panose="02020603050405020304" pitchFamily="18" charset="0"/>
                <a:ea typeface="Times New Roman" panose="02020603050405020304" pitchFamily="18" charset="0"/>
              </a:rPr>
              <a:t>The process of creating or extracting features from raw data is commonly referred to as feature engineering. </a:t>
            </a:r>
            <a:endParaRPr lang="en-US" sz="2800" dirty="0">
              <a:latin typeface="Times New Roman" panose="02020603050405020304" pitchFamily="18" charset="0"/>
              <a:ea typeface="Times New Roman" panose="02020603050405020304" pitchFamily="18" charset="0"/>
            </a:endParaRPr>
          </a:p>
          <a:p>
            <a:r>
              <a:rPr lang="en-US" sz="2800" dirty="0">
                <a:effectLst/>
                <a:latin typeface="Times New Roman" panose="02020603050405020304" pitchFamily="18" charset="0"/>
                <a:ea typeface="Times New Roman" panose="02020603050405020304" pitchFamily="18" charset="0"/>
              </a:rPr>
              <a:t>The first and most important step of data preprocessing</a:t>
            </a:r>
          </a:p>
          <a:p>
            <a:r>
              <a:rPr lang="en-US" sz="2800" dirty="0">
                <a:latin typeface="Times New Roman" panose="02020603050405020304" pitchFamily="18" charset="0"/>
                <a:ea typeface="Times New Roman" panose="02020603050405020304" pitchFamily="18" charset="0"/>
              </a:rPr>
              <a:t>E</a:t>
            </a:r>
            <a:r>
              <a:rPr lang="en-US" sz="2800" dirty="0">
                <a:effectLst/>
                <a:latin typeface="Times New Roman" panose="02020603050405020304" pitchFamily="18" charset="0"/>
                <a:ea typeface="Times New Roman" panose="02020603050405020304" pitchFamily="18" charset="0"/>
              </a:rPr>
              <a:t>stablishes the features that the model will consider when clustering </a:t>
            </a:r>
          </a:p>
          <a:p>
            <a:r>
              <a:rPr lang="en-US" sz="2800" dirty="0">
                <a:latin typeface="Times New Roman" panose="02020603050405020304" pitchFamily="18" charset="0"/>
                <a:ea typeface="Times New Roman" panose="02020603050405020304" pitchFamily="18" charset="0"/>
              </a:rPr>
              <a:t>I</a:t>
            </a:r>
            <a:r>
              <a:rPr lang="en-US" sz="2800" dirty="0">
                <a:effectLst/>
                <a:latin typeface="Times New Roman" panose="02020603050405020304" pitchFamily="18" charset="0"/>
                <a:ea typeface="Times New Roman" panose="02020603050405020304" pitchFamily="18" charset="0"/>
              </a:rPr>
              <a:t>nvolves inspecting and manipulating the raw data to somehow extract features that are worth- while for analysis</a:t>
            </a:r>
            <a:endParaRPr lang="en-IN" dirty="0"/>
          </a:p>
          <a:p>
            <a:pPr marL="0" indent="0">
              <a:buNone/>
            </a:pPr>
            <a:endParaRPr lang="en-IN" dirty="0"/>
          </a:p>
        </p:txBody>
      </p:sp>
      <p:sp>
        <p:nvSpPr>
          <p:cNvPr id="4" name="Slide Number Placeholder 3">
            <a:extLst>
              <a:ext uri="{FF2B5EF4-FFF2-40B4-BE49-F238E27FC236}">
                <a16:creationId xmlns:a16="http://schemas.microsoft.com/office/drawing/2014/main" id="{E5D6DC80-D4D1-4CAF-9293-2EB7945414CD}"/>
              </a:ext>
            </a:extLst>
          </p:cNvPr>
          <p:cNvSpPr>
            <a:spLocks noGrp="1"/>
          </p:cNvSpPr>
          <p:nvPr>
            <p:ph type="sldNum" sz="quarter" idx="12"/>
          </p:nvPr>
        </p:nvSpPr>
        <p:spPr/>
        <p:txBody>
          <a:bodyPr/>
          <a:lstStyle/>
          <a:p>
            <a:fld id="{BDCDBBEF-AA6C-4BA6-85B2-A17D7F280E38}" type="slidenum">
              <a:rPr lang="en-US" smtClean="0"/>
              <a:pPr/>
              <a:t>9</a:t>
            </a:fld>
            <a:endParaRPr lang="en-US"/>
          </a:p>
        </p:txBody>
      </p:sp>
    </p:spTree>
    <p:extLst>
      <p:ext uri="{BB962C8B-B14F-4D97-AF65-F5344CB8AC3E}">
        <p14:creationId xmlns:p14="http://schemas.microsoft.com/office/powerpoint/2010/main" val="372130868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6592</TotalTime>
  <Words>1360</Words>
  <Application>Microsoft Office PowerPoint</Application>
  <PresentationFormat>Widescreen</PresentationFormat>
  <Paragraphs>178</Paragraphs>
  <Slides>26</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26</vt:i4>
      </vt:variant>
    </vt:vector>
  </HeadingPairs>
  <TitlesOfParts>
    <vt:vector size="36" baseType="lpstr">
      <vt:lpstr>Arial</vt:lpstr>
      <vt:lpstr>Arial Black</vt:lpstr>
      <vt:lpstr>Calibri</vt:lpstr>
      <vt:lpstr>Calibri Light</vt:lpstr>
      <vt:lpstr>Casper</vt:lpstr>
      <vt:lpstr>Raleway ExtraBold</vt:lpstr>
      <vt:lpstr>Times New Roman</vt:lpstr>
      <vt:lpstr>1_Office Theme</vt:lpstr>
      <vt:lpstr>2_Office Theme</vt:lpstr>
      <vt:lpstr>Contents Slide Master</vt:lpstr>
      <vt:lpstr>PowerPoint Presentation</vt:lpstr>
      <vt:lpstr>TEAM MATES</vt:lpstr>
      <vt:lpstr> </vt:lpstr>
      <vt:lpstr>Outline</vt:lpstr>
      <vt:lpstr>Introduction to Project:</vt:lpstr>
      <vt:lpstr> </vt:lpstr>
      <vt:lpstr>Project Formulation:</vt:lpstr>
      <vt:lpstr>2. Preparing Data</vt:lpstr>
      <vt:lpstr>2.1 Feature Engineering</vt:lpstr>
      <vt:lpstr>2.2 Criteria of Clustering</vt:lpstr>
      <vt:lpstr>2.3 Performing Analysis and Result</vt:lpstr>
      <vt:lpstr>Objectives:</vt:lpstr>
      <vt:lpstr>Methodology used</vt:lpstr>
      <vt:lpstr>Results and Outputs:</vt:lpstr>
      <vt:lpstr> </vt:lpstr>
      <vt:lpstr> </vt:lpstr>
      <vt:lpstr> </vt:lpstr>
      <vt:lpstr> </vt:lpstr>
      <vt:lpstr> </vt:lpstr>
      <vt:lpstr> </vt:lpstr>
      <vt:lpstr>PowerPoint Presentation</vt:lpstr>
      <vt:lpstr>PowerPoint Presentation</vt:lpstr>
      <vt:lpstr>PowerPoint Presentation</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GOVIND KHANDELWAL</cp:lastModifiedBy>
  <cp:revision>529</cp:revision>
  <dcterms:created xsi:type="dcterms:W3CDTF">2019-01-09T10:33:58Z</dcterms:created>
  <dcterms:modified xsi:type="dcterms:W3CDTF">2021-05-09T02:48:43Z</dcterms:modified>
</cp:coreProperties>
</file>

<file path=docProps/thumbnail.jpeg>
</file>